
<file path=[Content_Types].xml><?xml version="1.0" encoding="utf-8"?>
<Types xmlns="http://schemas.openxmlformats.org/package/2006/content-types">
  <Default Extension="png" ContentType="image/png"/>
  <Default Extension="jpeg" ContentType="image/jpeg"/>
  <Default Extension="emf" ContentType="image/x-emf"/>
  <Default Extension="xls" ContentType="application/vnd.ms-excel"/>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8" r:id="rId2"/>
  </p:sldMasterIdLst>
  <p:notesMasterIdLst>
    <p:notesMasterId r:id="rId30"/>
  </p:notesMasterIdLst>
  <p:sldIdLst>
    <p:sldId id="285"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6" d="100"/>
          <a:sy n="66" d="100"/>
        </p:scale>
        <p:origin x="27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1156462585034195E-2"/>
          <c:y val="3.6641434926374401E-2"/>
          <c:w val="0.66716124824887701"/>
          <c:h val="0.84962466398648895"/>
        </c:manualLayout>
      </c:layout>
      <c:scatterChart>
        <c:scatterStyle val="lineMarker"/>
        <c:varyColors val="0"/>
        <c:ser>
          <c:idx val="3"/>
          <c:order val="0"/>
          <c:tx>
            <c:v>45 Degree Line</c:v>
          </c:tx>
          <c:spPr>
            <a:ln w="3750">
              <a:solidFill>
                <a:srgbClr val="000000"/>
              </a:solidFill>
              <a:prstDash val="sysDash"/>
            </a:ln>
          </c:spPr>
          <c:marker>
            <c:symbol val="x"/>
            <c:size val="5"/>
            <c:spPr>
              <a:noFill/>
              <a:ln>
                <a:solidFill>
                  <a:srgbClr val="000000"/>
                </a:solidFill>
                <a:prstDash val="solid"/>
              </a:ln>
            </c:spPr>
          </c:marker>
          <c:xVal>
            <c:numRef>
              <c:f>LESA!$C$30:$C$50</c:f>
              <c:numCache>
                <c:formatCode>0%</c:formatCode>
                <c:ptCount val="21"/>
                <c:pt idx="0">
                  <c:v>0</c:v>
                </c:pt>
                <c:pt idx="1">
                  <c:v>0.05</c:v>
                </c:pt>
                <c:pt idx="2">
                  <c:v>0.1</c:v>
                </c:pt>
                <c:pt idx="3">
                  <c:v>0.15</c:v>
                </c:pt>
                <c:pt idx="4">
                  <c:v>0.2</c:v>
                </c:pt>
                <c:pt idx="5">
                  <c:v>0.25</c:v>
                </c:pt>
                <c:pt idx="6">
                  <c:v>0.3</c:v>
                </c:pt>
                <c:pt idx="7">
                  <c:v>0.35</c:v>
                </c:pt>
                <c:pt idx="8">
                  <c:v>0.4</c:v>
                </c:pt>
                <c:pt idx="9">
                  <c:v>0.45</c:v>
                </c:pt>
                <c:pt idx="10">
                  <c:v>0.5</c:v>
                </c:pt>
                <c:pt idx="11">
                  <c:v>0.55000000000000004</c:v>
                </c:pt>
                <c:pt idx="12">
                  <c:v>0.6</c:v>
                </c:pt>
                <c:pt idx="13">
                  <c:v>0.65</c:v>
                </c:pt>
                <c:pt idx="14">
                  <c:v>0.7</c:v>
                </c:pt>
                <c:pt idx="15">
                  <c:v>0.75</c:v>
                </c:pt>
                <c:pt idx="16">
                  <c:v>0.80000000000000104</c:v>
                </c:pt>
                <c:pt idx="17">
                  <c:v>0.85000000000000098</c:v>
                </c:pt>
                <c:pt idx="18">
                  <c:v>0.9</c:v>
                </c:pt>
                <c:pt idx="19">
                  <c:v>0.95000000000000095</c:v>
                </c:pt>
                <c:pt idx="20">
                  <c:v>1</c:v>
                </c:pt>
              </c:numCache>
            </c:numRef>
          </c:xVal>
          <c:yVal>
            <c:numRef>
              <c:f>LESA!$G$30:$G$50</c:f>
              <c:numCache>
                <c:formatCode>0%</c:formatCode>
                <c:ptCount val="21"/>
                <c:pt idx="0">
                  <c:v>0</c:v>
                </c:pt>
                <c:pt idx="1">
                  <c:v>0.05</c:v>
                </c:pt>
                <c:pt idx="2">
                  <c:v>0.1</c:v>
                </c:pt>
                <c:pt idx="3">
                  <c:v>0.15</c:v>
                </c:pt>
                <c:pt idx="4">
                  <c:v>0.2</c:v>
                </c:pt>
                <c:pt idx="5">
                  <c:v>0.25</c:v>
                </c:pt>
                <c:pt idx="6">
                  <c:v>0.3</c:v>
                </c:pt>
                <c:pt idx="7">
                  <c:v>0.35</c:v>
                </c:pt>
                <c:pt idx="8">
                  <c:v>0.4</c:v>
                </c:pt>
                <c:pt idx="9">
                  <c:v>0.45</c:v>
                </c:pt>
                <c:pt idx="10">
                  <c:v>0.5</c:v>
                </c:pt>
                <c:pt idx="11">
                  <c:v>0.55000000000000004</c:v>
                </c:pt>
                <c:pt idx="12">
                  <c:v>0.6</c:v>
                </c:pt>
                <c:pt idx="13">
                  <c:v>0.65</c:v>
                </c:pt>
                <c:pt idx="14">
                  <c:v>0.7</c:v>
                </c:pt>
                <c:pt idx="15">
                  <c:v>0.75</c:v>
                </c:pt>
                <c:pt idx="16">
                  <c:v>0.80000000000000104</c:v>
                </c:pt>
                <c:pt idx="17">
                  <c:v>0.85000000000000098</c:v>
                </c:pt>
                <c:pt idx="18">
                  <c:v>0.9</c:v>
                </c:pt>
                <c:pt idx="19">
                  <c:v>0.95000000000000095</c:v>
                </c:pt>
                <c:pt idx="20">
                  <c:v>1</c:v>
                </c:pt>
              </c:numCache>
            </c:numRef>
          </c:yVal>
          <c:smooth val="0"/>
        </c:ser>
        <c:dLbls>
          <c:showLegendKey val="0"/>
          <c:showVal val="0"/>
          <c:showCatName val="0"/>
          <c:showSerName val="0"/>
          <c:showPercent val="0"/>
          <c:showBubbleSize val="0"/>
        </c:dLbls>
        <c:axId val="1996232560"/>
        <c:axId val="1996221136"/>
      </c:scatterChart>
      <c:valAx>
        <c:axId val="1996232560"/>
        <c:scaling>
          <c:orientation val="minMax"/>
          <c:max val="1"/>
        </c:scaling>
        <c:delete val="0"/>
        <c:axPos val="b"/>
        <c:title>
          <c:tx>
            <c:rich>
              <a:bodyPr/>
              <a:lstStyle/>
              <a:p>
                <a:pPr>
                  <a:defRPr sz="2400" b="1" i="0" u="none" strike="noStrike" baseline="0">
                    <a:solidFill>
                      <a:srgbClr val="000000"/>
                    </a:solidFill>
                    <a:latin typeface="Arial"/>
                    <a:ea typeface="Arial"/>
                    <a:cs typeface="Arial"/>
                  </a:defRPr>
                </a:pPr>
                <a:r>
                  <a:rPr lang="en-US" sz="2400"/>
                  <a:t>% Costs</a:t>
                </a:r>
              </a:p>
            </c:rich>
          </c:tx>
          <c:layout>
            <c:manualLayout>
              <c:xMode val="edge"/>
              <c:yMode val="edge"/>
              <c:x val="0.39319727891156497"/>
              <c:y val="0.94206008583690903"/>
            </c:manualLayout>
          </c:layout>
          <c:overlay val="0"/>
          <c:spPr>
            <a:noFill/>
            <a:ln w="30003">
              <a:noFill/>
            </a:ln>
          </c:spPr>
        </c:title>
        <c:numFmt formatCode="0%" sourceLinked="1"/>
        <c:majorTickMark val="out"/>
        <c:minorTickMark val="none"/>
        <c:tickLblPos val="nextTo"/>
        <c:spPr>
          <a:ln w="3750">
            <a:solidFill>
              <a:srgbClr val="000000"/>
            </a:solidFill>
            <a:prstDash val="solid"/>
          </a:ln>
        </c:spPr>
        <c:txPr>
          <a:bodyPr rot="0" vert="horz"/>
          <a:lstStyle/>
          <a:p>
            <a:pPr>
              <a:defRPr sz="1004" b="0" i="0" u="none" strike="noStrike" baseline="0">
                <a:solidFill>
                  <a:srgbClr val="000000"/>
                </a:solidFill>
                <a:latin typeface="Arial"/>
                <a:ea typeface="Arial"/>
                <a:cs typeface="Arial"/>
              </a:defRPr>
            </a:pPr>
            <a:endParaRPr lang="en-US"/>
          </a:p>
        </c:txPr>
        <c:crossAx val="1996221136"/>
        <c:crosses val="autoZero"/>
        <c:crossBetween val="midCat"/>
      </c:valAx>
      <c:valAx>
        <c:axId val="1996221136"/>
        <c:scaling>
          <c:orientation val="minMax"/>
          <c:max val="1"/>
        </c:scaling>
        <c:delete val="0"/>
        <c:axPos val="l"/>
        <c:majorGridlines>
          <c:spPr>
            <a:ln w="3750">
              <a:solidFill>
                <a:srgbClr val="FFFFFF"/>
              </a:solidFill>
              <a:prstDash val="solid"/>
            </a:ln>
          </c:spPr>
        </c:majorGridlines>
        <c:title>
          <c:tx>
            <c:rich>
              <a:bodyPr/>
              <a:lstStyle/>
              <a:p>
                <a:pPr>
                  <a:defRPr sz="2400" b="1" i="0" u="none" strike="noStrike" baseline="0">
                    <a:solidFill>
                      <a:srgbClr val="000000"/>
                    </a:solidFill>
                    <a:latin typeface="Arial"/>
                    <a:ea typeface="Arial"/>
                    <a:cs typeface="Arial"/>
                  </a:defRPr>
                </a:pPr>
                <a:r>
                  <a:rPr lang="en-US" sz="2400"/>
                  <a:t>% Benefits</a:t>
                </a:r>
              </a:p>
            </c:rich>
          </c:tx>
          <c:layout>
            <c:manualLayout>
              <c:xMode val="edge"/>
              <c:yMode val="edge"/>
              <c:x val="6.80272108843538E-3"/>
              <c:y val="0.43347639484978601"/>
            </c:manualLayout>
          </c:layout>
          <c:overlay val="0"/>
          <c:spPr>
            <a:noFill/>
            <a:ln w="30003">
              <a:noFill/>
            </a:ln>
          </c:spPr>
        </c:title>
        <c:numFmt formatCode="0%" sourceLinked="1"/>
        <c:majorTickMark val="out"/>
        <c:minorTickMark val="none"/>
        <c:tickLblPos val="nextTo"/>
        <c:spPr>
          <a:ln w="3750">
            <a:solidFill>
              <a:srgbClr val="000000"/>
            </a:solidFill>
            <a:prstDash val="solid"/>
          </a:ln>
        </c:spPr>
        <c:txPr>
          <a:bodyPr rot="0" vert="horz"/>
          <a:lstStyle/>
          <a:p>
            <a:pPr>
              <a:defRPr sz="1004" b="0" i="0" u="none" strike="noStrike" baseline="0">
                <a:solidFill>
                  <a:srgbClr val="000000"/>
                </a:solidFill>
                <a:latin typeface="Arial"/>
                <a:ea typeface="Arial"/>
                <a:cs typeface="Arial"/>
              </a:defRPr>
            </a:pPr>
            <a:endParaRPr lang="en-US"/>
          </a:p>
        </c:txPr>
        <c:crossAx val="1996232560"/>
        <c:crosses val="autoZero"/>
        <c:crossBetween val="midCat"/>
      </c:valAx>
      <c:spPr>
        <a:solidFill>
          <a:srgbClr val="FFFFFF"/>
        </a:solidFill>
        <a:ln w="15002">
          <a:solidFill>
            <a:srgbClr val="808080"/>
          </a:solidFill>
          <a:prstDash val="solid"/>
        </a:ln>
      </c:spPr>
    </c:plotArea>
    <c:legend>
      <c:legendPos val="r"/>
      <c:layout>
        <c:manualLayout>
          <c:xMode val="edge"/>
          <c:yMode val="edge"/>
          <c:x val="0.48163265306122399"/>
          <c:y val="0.67167381974248996"/>
          <c:w val="0.27346938775510199"/>
          <c:h val="0.20815450643776801"/>
        </c:manualLayout>
      </c:layout>
      <c:overlay val="0"/>
      <c:spPr>
        <a:solidFill>
          <a:srgbClr val="FFFFFF"/>
        </a:solidFill>
        <a:ln w="3750">
          <a:solidFill>
            <a:srgbClr val="000000"/>
          </a:solidFill>
          <a:prstDash val="solid"/>
        </a:ln>
      </c:spPr>
      <c:txPr>
        <a:bodyPr/>
        <a:lstStyle/>
        <a:p>
          <a:pPr>
            <a:defRPr sz="1299" b="0" i="0" u="none" strike="noStrike" baseline="0">
              <a:solidFill>
                <a:srgbClr val="000000"/>
              </a:solidFill>
              <a:latin typeface="Arial"/>
              <a:ea typeface="Arial"/>
              <a:cs typeface="Arial"/>
            </a:defRPr>
          </a:pPr>
          <a:endParaRPr lang="en-US"/>
        </a:p>
      </c:txPr>
    </c:legend>
    <c:plotVisOnly val="1"/>
    <c:dispBlanksAs val="gap"/>
    <c:showDLblsOverMax val="0"/>
  </c:chart>
  <c:spPr>
    <a:noFill/>
    <a:ln>
      <a:noFill/>
    </a:ln>
  </c:spPr>
  <c:txPr>
    <a:bodyPr/>
    <a:lstStyle/>
    <a:p>
      <a:pPr>
        <a:defRPr sz="945" b="0" i="0" u="none" strike="noStrike" baseline="0">
          <a:solidFill>
            <a:srgbClr val="000000"/>
          </a:solidFill>
          <a:latin typeface="Arial"/>
          <a:ea typeface="Arial"/>
          <a:cs typeface="Arial"/>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1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7.emf"/></Relationships>
</file>

<file path=ppt/ink/ink1.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2" units="1/cm"/>
          <inkml:channelProperty channel="Y" name="resolution" value="32" units="1/cm"/>
        </inkml:channelProperties>
      </inkml:inkSource>
      <inkml:timestamp xml:id="ts0" timeString="2006-03-06T18:13:41.816"/>
    </inkml:context>
    <inkml:brush xml:id="br0">
      <inkml:brushProperty name="width" value="0.09701" units="cm"/>
      <inkml:brushProperty name="height" value="0.09701" units="cm"/>
      <inkml:brushProperty name="color" value="#FF0000"/>
      <inkml:brushProperty name="fitToCurve" value="1"/>
    </inkml:brush>
  </inkml:definitions>
  <inkml:trace contextRef="#ctx0" brushRef="#br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3D3B47-40A4-47C3-8024-2395527ACA4C}" type="datetimeFigureOut">
              <a:rPr lang="en-US" smtClean="0"/>
              <a:t>1/2/2017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73DFC7-CAFE-48CE-8F94-A7A68C4E3165}" type="slidenum">
              <a:rPr lang="en-US" smtClean="0"/>
              <a:t>‹#›</a:t>
            </a:fld>
            <a:endParaRPr lang="en-US"/>
          </a:p>
        </p:txBody>
      </p:sp>
    </p:spTree>
    <p:extLst>
      <p:ext uri="{BB962C8B-B14F-4D97-AF65-F5344CB8AC3E}">
        <p14:creationId xmlns:p14="http://schemas.microsoft.com/office/powerpoint/2010/main" val="3860083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khammamrealty.com/?ad_listing=6-acres-of-agricultural-land-is-for-sale"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548D218-18D5-4C1B-AA36-C85DE7659696}"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982200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sng" strike="noStrike" kern="1200" dirty="0" smtClean="0">
                <a:solidFill>
                  <a:schemeClr val="tx1"/>
                </a:solidFill>
                <a:effectLst/>
                <a:latin typeface="+mn-lt"/>
                <a:ea typeface="+mn-ea"/>
                <a:cs typeface="+mn-cs"/>
                <a:hlinkClick r:id="rId3"/>
              </a:rPr>
              <a:t>www.khammamrealty.com</a:t>
            </a:r>
            <a:r>
              <a:rPr lang="en-US" sz="1200" b="0" i="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E0EB8EEF-4B1B-4F84-B12E-4E284904255B}"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2258952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FFBF20E-281F-4B40-A377-1BEC04B51F48}" type="slidenum">
              <a:rPr lang="en-US" smtClean="0">
                <a:solidFill>
                  <a:prstClr val="black"/>
                </a:solidFill>
              </a:rPr>
              <a:pPr>
                <a:defRPr/>
              </a:pPr>
              <a:t>4</a:t>
            </a:fld>
            <a:endParaRPr lang="en-US">
              <a:solidFill>
                <a:prstClr val="black"/>
              </a:solidFill>
            </a:endParaRPr>
          </a:p>
        </p:txBody>
      </p:sp>
    </p:spTree>
    <p:extLst>
      <p:ext uri="{BB962C8B-B14F-4D97-AF65-F5344CB8AC3E}">
        <p14:creationId xmlns:p14="http://schemas.microsoft.com/office/powerpoint/2010/main" val="3741412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43C29380-AC19-45C2-9647-51DBD7A6382F}" type="slidenum">
              <a:rPr lang="en-US" smtClean="0">
                <a:solidFill>
                  <a:prstClr val="black"/>
                </a:solidFill>
                <a:latin typeface="Arial" charset="0"/>
              </a:rPr>
              <a:pPr/>
              <a:t>6</a:t>
            </a:fld>
            <a:endParaRPr lang="en-US" smtClean="0">
              <a:solidFill>
                <a:prstClr val="black"/>
              </a:solidFill>
              <a:latin typeface="Arial"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pPr eaLnBrk="1" hangingPunct="1"/>
            <a:endParaRPr lang="en-US" dirty="0" smtClean="0">
              <a:latin typeface="Arial" charset="0"/>
            </a:endParaRPr>
          </a:p>
        </p:txBody>
      </p:sp>
    </p:spTree>
    <p:extLst>
      <p:ext uri="{BB962C8B-B14F-4D97-AF65-F5344CB8AC3E}">
        <p14:creationId xmlns:p14="http://schemas.microsoft.com/office/powerpoint/2010/main" val="2558001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EA00851C-F328-4BB4-AC5D-D533FC544FC7}" type="slidenum">
              <a:rPr lang="en-US" smtClean="0">
                <a:solidFill>
                  <a:prstClr val="black"/>
                </a:solidFill>
                <a:latin typeface="Arial" charset="0"/>
              </a:rPr>
              <a:pPr/>
              <a:t>7</a:t>
            </a:fld>
            <a:endParaRPr lang="en-US" smtClean="0">
              <a:solidFill>
                <a:prstClr val="black"/>
              </a:solidFill>
              <a:latin typeface="Arial"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eaLnBrk="1" hangingPunct="1"/>
            <a:endParaRPr lang="en-US" smtClean="0">
              <a:latin typeface="Arial" charset="0"/>
            </a:endParaRPr>
          </a:p>
        </p:txBody>
      </p:sp>
    </p:spTree>
    <p:extLst>
      <p:ext uri="{BB962C8B-B14F-4D97-AF65-F5344CB8AC3E}">
        <p14:creationId xmlns:p14="http://schemas.microsoft.com/office/powerpoint/2010/main" val="201016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FFBF20E-281F-4B40-A377-1BEC04B51F48}" type="slidenum">
              <a:rPr lang="en-US" smtClean="0">
                <a:solidFill>
                  <a:prstClr val="black"/>
                </a:solidFill>
              </a:rPr>
              <a:pPr>
                <a:defRPr/>
              </a:pPr>
              <a:t>8</a:t>
            </a:fld>
            <a:endParaRPr lang="en-US">
              <a:solidFill>
                <a:prstClr val="black"/>
              </a:solidFill>
            </a:endParaRPr>
          </a:p>
        </p:txBody>
      </p:sp>
    </p:spTree>
    <p:extLst>
      <p:ext uri="{BB962C8B-B14F-4D97-AF65-F5344CB8AC3E}">
        <p14:creationId xmlns:p14="http://schemas.microsoft.com/office/powerpoint/2010/main" val="3904262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64594BE9-8DCB-4AC1-A2DE-42CA1FF362DB}" type="slidenum">
              <a:rPr lang="en-US" smtClean="0">
                <a:solidFill>
                  <a:prstClr val="black"/>
                </a:solidFill>
                <a:latin typeface="Arial" charset="0"/>
              </a:rPr>
              <a:pPr/>
              <a:t>24</a:t>
            </a:fld>
            <a:endParaRPr lang="en-US" smtClean="0">
              <a:solidFill>
                <a:prstClr val="black"/>
              </a:solidFill>
              <a:latin typeface="Arial"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pPr eaLnBrk="1" hangingPunct="1"/>
            <a:endParaRPr lang="en-US" smtClean="0">
              <a:latin typeface="Arial" charset="0"/>
            </a:endParaRPr>
          </a:p>
        </p:txBody>
      </p:sp>
    </p:spTree>
    <p:extLst>
      <p:ext uri="{BB962C8B-B14F-4D97-AF65-F5344CB8AC3E}">
        <p14:creationId xmlns:p14="http://schemas.microsoft.com/office/powerpoint/2010/main" val="1417595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FFBF20E-281F-4B40-A377-1BEC04B51F48}" type="slidenum">
              <a:rPr lang="en-US" smtClean="0">
                <a:solidFill>
                  <a:prstClr val="black"/>
                </a:solidFill>
              </a:rPr>
              <a:pPr>
                <a:defRPr/>
              </a:pPr>
              <a:t>25</a:t>
            </a:fld>
            <a:endParaRPr lang="en-US">
              <a:solidFill>
                <a:prstClr val="black"/>
              </a:solidFill>
            </a:endParaRPr>
          </a:p>
        </p:txBody>
      </p:sp>
    </p:spTree>
    <p:extLst>
      <p:ext uri="{BB962C8B-B14F-4D97-AF65-F5344CB8AC3E}">
        <p14:creationId xmlns:p14="http://schemas.microsoft.com/office/powerpoint/2010/main" val="1992219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E0EB8EEF-4B1B-4F84-B12E-4E284904255B}"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419207957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07827" y="148966"/>
            <a:ext cx="9144000" cy="1524000"/>
          </a:xfrm>
        </p:spPr>
        <p:txBody>
          <a:bodyPr anchor="b">
            <a:normAutofit/>
          </a:bodyPr>
          <a:lstStyle>
            <a:lvl1pPr algn="ctr">
              <a:defRPr sz="4400" b="1">
                <a:solidFill>
                  <a:srgbClr val="0432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31062" y="2303204"/>
            <a:ext cx="9144000" cy="3746614"/>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6" name="Slide Number Placeholder 5"/>
          <p:cNvSpPr>
            <a:spLocks noGrp="1"/>
          </p:cNvSpPr>
          <p:nvPr>
            <p:ph type="sldNum" sz="quarter" idx="12"/>
          </p:nvPr>
        </p:nvSpPr>
        <p:spPr>
          <a:xfrm>
            <a:off x="9293750" y="6356350"/>
            <a:ext cx="2743200" cy="365125"/>
          </a:xfrm>
          <a:prstGeom prst="rect">
            <a:avLst/>
          </a:prstGeom>
        </p:spPr>
        <p:txBody>
          <a:bodyPr/>
          <a:lstStyle/>
          <a:p>
            <a:fld id="{C4B43809-9D17-4F49-A812-4E2A2D8FA0B2}" type="slidenum">
              <a:rPr lang="en-US" smtClean="0">
                <a:solidFill>
                  <a:prstClr val="black">
                    <a:tint val="75000"/>
                  </a:prstClr>
                </a:solidFill>
              </a:rPr>
              <a:pPr/>
              <a:t>‹#›</a:t>
            </a:fld>
            <a:endParaRPr lang="en-US">
              <a:solidFill>
                <a:prstClr val="black">
                  <a:tint val="75000"/>
                </a:prstClr>
              </a:solidFill>
            </a:endParaRPr>
          </a:p>
        </p:txBody>
      </p:sp>
      <p:grpSp>
        <p:nvGrpSpPr>
          <p:cNvPr id="7" name="Group 6"/>
          <p:cNvGrpSpPr/>
          <p:nvPr/>
        </p:nvGrpSpPr>
        <p:grpSpPr>
          <a:xfrm>
            <a:off x="0" y="1"/>
            <a:ext cx="418223" cy="6858000"/>
            <a:chOff x="325820" y="0"/>
            <a:chExt cx="418223" cy="6858000"/>
          </a:xfrm>
        </p:grpSpPr>
        <p:cxnSp>
          <p:nvCxnSpPr>
            <p:cNvPr id="8" name="Straight Connector 7"/>
            <p:cNvCxnSpPr/>
            <p:nvPr/>
          </p:nvCxnSpPr>
          <p:spPr>
            <a:xfrm>
              <a:off x="372289" y="0"/>
              <a:ext cx="0" cy="6858000"/>
            </a:xfrm>
            <a:prstGeom prst="line">
              <a:avLst/>
            </a:prstGeom>
            <a:ln w="3810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97572" y="0"/>
              <a:ext cx="0" cy="6858000"/>
            </a:xfrm>
            <a:prstGeom prst="line">
              <a:avLst/>
            </a:prstGeom>
            <a:ln>
              <a:solidFill>
                <a:srgbClr val="0096FF"/>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25820" y="0"/>
              <a:ext cx="0" cy="6858000"/>
            </a:xfrm>
            <a:prstGeom prst="line">
              <a:avLst/>
            </a:prstGeom>
            <a:ln w="38100">
              <a:solidFill>
                <a:srgbClr val="011893"/>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65227" y="0"/>
              <a:ext cx="0" cy="6858000"/>
            </a:xfrm>
            <a:prstGeom prst="line">
              <a:avLst/>
            </a:prstGeom>
            <a:ln>
              <a:solidFill>
                <a:srgbClr val="0096F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11696" y="0"/>
              <a:ext cx="0" cy="6858000"/>
            </a:xfrm>
            <a:prstGeom prst="line">
              <a:avLst/>
            </a:prstGeom>
            <a:ln w="952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04634" y="0"/>
              <a:ext cx="0" cy="6858000"/>
            </a:xfrm>
            <a:prstGeom prst="line">
              <a:avLst/>
            </a:prstGeom>
            <a:ln w="12700">
              <a:solidFill>
                <a:srgbClr val="011893"/>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51103" y="0"/>
              <a:ext cx="0" cy="685800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44043" y="0"/>
              <a:ext cx="0" cy="6858000"/>
            </a:xfrm>
            <a:prstGeom prst="line">
              <a:avLst/>
            </a:prstGeom>
            <a:ln w="1270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18758" y="0"/>
              <a:ext cx="0" cy="6858000"/>
            </a:xfrm>
            <a:prstGeom prst="line">
              <a:avLst/>
            </a:prstGeom>
            <a:ln w="952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58165" y="0"/>
              <a:ext cx="0" cy="6858000"/>
            </a:xfrm>
            <a:prstGeom prst="line">
              <a:avLst/>
            </a:prstGeom>
            <a:ln w="19050">
              <a:solidFill>
                <a:srgbClr val="0096FF"/>
              </a:solidFill>
            </a:ln>
          </p:spPr>
          <p:style>
            <a:lnRef idx="1">
              <a:schemeClr val="accent1"/>
            </a:lnRef>
            <a:fillRef idx="0">
              <a:schemeClr val="accent1"/>
            </a:fillRef>
            <a:effectRef idx="0">
              <a:schemeClr val="accent1"/>
            </a:effectRef>
            <a:fontRef idx="minor">
              <a:schemeClr val="tx1"/>
            </a:fontRef>
          </p:style>
        </p:cxnSp>
      </p:grpSp>
      <p:sp>
        <p:nvSpPr>
          <p:cNvPr id="19" name="Rectangle 18"/>
          <p:cNvSpPr/>
          <p:nvPr/>
        </p:nvSpPr>
        <p:spPr>
          <a:xfrm>
            <a:off x="0" y="1707891"/>
            <a:ext cx="12145532" cy="51435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Rectangle 3"/>
          <p:cNvSpPr/>
          <p:nvPr/>
        </p:nvSpPr>
        <p:spPr>
          <a:xfrm>
            <a:off x="1603410" y="6307110"/>
            <a:ext cx="4424737" cy="320729"/>
          </a:xfrm>
          <a:prstGeom prst="rect">
            <a:avLst/>
          </a:prstGeom>
        </p:spPr>
        <p:txBody>
          <a:bodyPr wrap="none">
            <a:spAutoFit/>
          </a:bodyPr>
          <a:lstStyle/>
          <a:p>
            <a:pPr>
              <a:lnSpc>
                <a:spcPct val="106000"/>
              </a:lnSpc>
            </a:pPr>
            <a:r>
              <a:rPr lang="en-US" sz="1400" b="1" cap="small" dirty="0">
                <a:solidFill>
                  <a:srgbClr val="5B9BD5">
                    <a:lumMod val="75000"/>
                    <a:alpha val="40000"/>
                  </a:srgbClr>
                </a:solidFill>
                <a:effectLst>
                  <a:glow rad="127000">
                    <a:prstClr val="white"/>
                  </a:glow>
                  <a:outerShdw blurRad="50800" dist="50800" dir="5400000" sx="0" sy="0" algn="ctr">
                    <a:prstClr val="white">
                      <a:lumMod val="85000"/>
                    </a:prstClr>
                  </a:outerShdw>
                </a:effectLst>
                <a:latin typeface="Garamond" panose="02020404030301010803" pitchFamily="18" charset="0"/>
                <a:ea typeface="Cambria" panose="02040503050406030204" pitchFamily="18" charset="0"/>
              </a:rPr>
              <a:t>Department</a:t>
            </a:r>
            <a:r>
              <a:rPr lang="en-US" sz="1400" b="1" cap="small" dirty="0">
                <a:solidFill>
                  <a:srgbClr val="5B9BD5">
                    <a:lumMod val="75000"/>
                    <a:alpha val="40000"/>
                  </a:srgbClr>
                </a:solidFill>
                <a:effectLst>
                  <a:outerShdw blurRad="50800" dist="50800" dir="5400000" sx="0" sy="0" algn="ctr">
                    <a:prstClr val="white">
                      <a:lumMod val="85000"/>
                    </a:prstClr>
                  </a:outerShdw>
                  <a:reflection blurRad="6350" stA="50000" endA="300" endPos="50000" dist="29997" dir="5400000" sy="-100000" algn="bl" rotWithShape="0"/>
                </a:effectLst>
                <a:latin typeface="Garamond" panose="02020404030301010803" pitchFamily="18" charset="0"/>
                <a:ea typeface="Cambria" panose="02040503050406030204" pitchFamily="18" charset="0"/>
              </a:rPr>
              <a:t> </a:t>
            </a:r>
            <a:r>
              <a:rPr lang="en-US" sz="1400" b="1" cap="small" dirty="0">
                <a:solidFill>
                  <a:srgbClr val="5B9BD5">
                    <a:lumMod val="75000"/>
                    <a:alpha val="40000"/>
                  </a:srgbClr>
                </a:solidFill>
                <a:effectLst>
                  <a:outerShdw blurRad="50800" dist="50800" dir="5400000" sx="0" sy="0" algn="ctr">
                    <a:prstClr val="white">
                      <a:lumMod val="85000"/>
                    </a:prstClr>
                  </a:outerShdw>
                </a:effectLst>
                <a:latin typeface="Garamond" panose="02020404030301010803" pitchFamily="18" charset="0"/>
                <a:ea typeface="Cambria" panose="02040503050406030204" pitchFamily="18" charset="0"/>
              </a:rPr>
              <a:t>of Applied Economics and Statistics</a:t>
            </a:r>
            <a:endParaRPr lang="en-US" sz="1400" dirty="0">
              <a:solidFill>
                <a:srgbClr val="5B9BD5">
                  <a:lumMod val="75000"/>
                  <a:alpha val="40000"/>
                </a:srgbClr>
              </a:solidFill>
              <a:effectLst>
                <a:outerShdw blurRad="50800" dist="50800" dir="5400000" sx="0" sy="0" algn="ctr">
                  <a:prstClr val="white">
                    <a:lumMod val="85000"/>
                  </a:prstClr>
                </a:outerShdw>
              </a:effectLst>
              <a:latin typeface="Times New Roman" panose="02020603050405020304" pitchFamily="18" charset="0"/>
              <a:ea typeface="Times New Roman" panose="02020603050405020304" pitchFamily="18" charset="0"/>
            </a:endParaRPr>
          </a:p>
        </p:txBody>
      </p:sp>
      <p:pic>
        <p:nvPicPr>
          <p:cNvPr id="1026" name="Picture 2" descr="https://www1.udel.edu/lock-down/ocm-graphics/internal/UDPrimaryLogo2945.jpg"/>
          <p:cNvPicPr>
            <a:picLocks noChangeAspect="1" noChangeArrowheads="1"/>
          </p:cNvPicPr>
          <p:nvPr/>
        </p:nvPicPr>
        <p:blipFill>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saturation sat="66000"/>
                    </a14:imgEffect>
                    <a14:imgEffect>
                      <a14:brightnessContrast bright="65000" contrast="-40000"/>
                    </a14:imgEffect>
                  </a14:imgLayer>
                </a14:imgProps>
              </a:ext>
              <a:ext uri="{28A0092B-C50C-407E-A947-70E740481C1C}">
                <a14:useLocalDpi xmlns:a14="http://schemas.microsoft.com/office/drawing/2010/main" val="0"/>
              </a:ext>
            </a:extLst>
          </a:blip>
          <a:srcRect/>
          <a:stretch>
            <a:fillRect/>
          </a:stretch>
        </p:blipFill>
        <p:spPr bwMode="auto">
          <a:xfrm>
            <a:off x="540231" y="6238875"/>
            <a:ext cx="1121963" cy="457200"/>
          </a:xfrm>
          <a:prstGeom prst="rect">
            <a:avLst/>
          </a:prstGeom>
          <a:noFill/>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210675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94594"/>
            <a:ext cx="10515600" cy="544512"/>
          </a:xfrm>
        </p:spPr>
        <p:txBody>
          <a:bodyPr>
            <a:normAutofit/>
          </a:bodyPr>
          <a:lstStyle>
            <a:lvl1pPr>
              <a:defRPr sz="4000" b="1">
                <a:solidFill>
                  <a:srgbClr val="0432FF"/>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838200" y="848180"/>
            <a:ext cx="5181600" cy="5328783"/>
          </a:xfrm>
        </p:spPr>
        <p:txBody>
          <a:bodyPr/>
          <a:lstStyle>
            <a:lvl1pPr>
              <a:defRPr sz="2400"/>
            </a:lvl1pPr>
            <a:lvl2pPr>
              <a:defRPr sz="2400"/>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848180"/>
            <a:ext cx="5181600" cy="5328783"/>
          </a:xfrm>
        </p:spPr>
        <p:txBody>
          <a:bodyPr/>
          <a:lstStyle>
            <a:lvl1pPr>
              <a:defRPr sz="2400"/>
            </a:lvl1pPr>
            <a:lvl2pPr>
              <a:defRPr sz="2400"/>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11"/>
          </p:nvPr>
        </p:nvSpPr>
        <p:spPr>
          <a:xfrm>
            <a:off x="4459000" y="6356350"/>
            <a:ext cx="4114800" cy="365125"/>
          </a:xfrm>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a:xfrm>
            <a:off x="9293750" y="6356350"/>
            <a:ext cx="2743200" cy="365125"/>
          </a:xfrm>
          <a:prstGeom prst="rect">
            <a:avLst/>
          </a:prstGeom>
        </p:spPr>
        <p:txBody>
          <a:bodyPr/>
          <a:lstStyle/>
          <a:p>
            <a:fld id="{C4B43809-9D17-4F49-A812-4E2A2D8FA0B2}" type="slidenum">
              <a:rPr lang="en-US" smtClean="0">
                <a:solidFill>
                  <a:prstClr val="black">
                    <a:tint val="75000"/>
                  </a:prstClr>
                </a:solidFill>
              </a:rPr>
              <a:pPr/>
              <a:t>‹#›</a:t>
            </a:fld>
            <a:endParaRPr lang="en-US">
              <a:solidFill>
                <a:prstClr val="black">
                  <a:tint val="75000"/>
                </a:prstClr>
              </a:solidFill>
            </a:endParaRPr>
          </a:p>
        </p:txBody>
      </p:sp>
      <p:grpSp>
        <p:nvGrpSpPr>
          <p:cNvPr id="9" name="Group 8"/>
          <p:cNvGrpSpPr/>
          <p:nvPr/>
        </p:nvGrpSpPr>
        <p:grpSpPr>
          <a:xfrm>
            <a:off x="0" y="1"/>
            <a:ext cx="418223" cy="6858000"/>
            <a:chOff x="325820" y="0"/>
            <a:chExt cx="418223" cy="6858000"/>
          </a:xfrm>
        </p:grpSpPr>
        <p:cxnSp>
          <p:nvCxnSpPr>
            <p:cNvPr id="10" name="Straight Connector 9"/>
            <p:cNvCxnSpPr/>
            <p:nvPr/>
          </p:nvCxnSpPr>
          <p:spPr>
            <a:xfrm>
              <a:off x="372289" y="0"/>
              <a:ext cx="0" cy="6858000"/>
            </a:xfrm>
            <a:prstGeom prst="line">
              <a:avLst/>
            </a:prstGeom>
            <a:ln w="3810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97572" y="0"/>
              <a:ext cx="0" cy="6858000"/>
            </a:xfrm>
            <a:prstGeom prst="line">
              <a:avLst/>
            </a:prstGeom>
            <a:ln>
              <a:solidFill>
                <a:srgbClr val="0096F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25820" y="0"/>
              <a:ext cx="0" cy="6858000"/>
            </a:xfrm>
            <a:prstGeom prst="line">
              <a:avLst/>
            </a:prstGeom>
            <a:ln w="38100">
              <a:solidFill>
                <a:srgbClr val="01189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5227" y="0"/>
              <a:ext cx="0" cy="6858000"/>
            </a:xfrm>
            <a:prstGeom prst="line">
              <a:avLst/>
            </a:prstGeom>
            <a:ln>
              <a:solidFill>
                <a:srgbClr val="0096FF"/>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11696" y="0"/>
              <a:ext cx="0" cy="6858000"/>
            </a:xfrm>
            <a:prstGeom prst="line">
              <a:avLst/>
            </a:prstGeom>
            <a:ln w="952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04634" y="0"/>
              <a:ext cx="0" cy="6858000"/>
            </a:xfrm>
            <a:prstGeom prst="line">
              <a:avLst/>
            </a:prstGeom>
            <a:ln w="12700">
              <a:solidFill>
                <a:srgbClr val="011893"/>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51103" y="0"/>
              <a:ext cx="0" cy="685800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44043" y="0"/>
              <a:ext cx="0" cy="6858000"/>
            </a:xfrm>
            <a:prstGeom prst="line">
              <a:avLst/>
            </a:prstGeom>
            <a:ln w="1270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18758" y="0"/>
              <a:ext cx="0" cy="6858000"/>
            </a:xfrm>
            <a:prstGeom prst="line">
              <a:avLst/>
            </a:prstGeom>
            <a:ln w="952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58165" y="0"/>
              <a:ext cx="0" cy="6858000"/>
            </a:xfrm>
            <a:prstGeom prst="line">
              <a:avLst/>
            </a:prstGeom>
            <a:ln w="19050">
              <a:solidFill>
                <a:srgbClr val="0096FF"/>
              </a:solidFill>
            </a:ln>
          </p:spPr>
          <p:style>
            <a:lnRef idx="1">
              <a:schemeClr val="accent1"/>
            </a:lnRef>
            <a:fillRef idx="0">
              <a:schemeClr val="accent1"/>
            </a:fillRef>
            <a:effectRef idx="0">
              <a:schemeClr val="accent1"/>
            </a:effectRef>
            <a:fontRef idx="minor">
              <a:schemeClr val="tx1"/>
            </a:fontRef>
          </p:style>
        </p:cxnSp>
      </p:grpSp>
      <p:sp>
        <p:nvSpPr>
          <p:cNvPr id="8" name="Rectangle 7"/>
          <p:cNvSpPr/>
          <p:nvPr/>
        </p:nvSpPr>
        <p:spPr>
          <a:xfrm>
            <a:off x="-2630" y="652758"/>
            <a:ext cx="12192000" cy="18177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 name="Rectangle 21"/>
          <p:cNvSpPr/>
          <p:nvPr userDrawn="1"/>
        </p:nvSpPr>
        <p:spPr>
          <a:xfrm>
            <a:off x="1141368" y="6447155"/>
            <a:ext cx="2929007" cy="239168"/>
          </a:xfrm>
          <a:prstGeom prst="rect">
            <a:avLst/>
          </a:prstGeom>
        </p:spPr>
        <p:txBody>
          <a:bodyPr wrap="none">
            <a:spAutoFit/>
          </a:bodyPr>
          <a:lstStyle/>
          <a:p>
            <a:pPr>
              <a:lnSpc>
                <a:spcPct val="106000"/>
              </a:lnSpc>
            </a:pPr>
            <a:r>
              <a:rPr lang="en-US" sz="900" b="1" cap="small" dirty="0">
                <a:solidFill>
                  <a:srgbClr val="5B9BD5">
                    <a:lumMod val="75000"/>
                    <a:alpha val="40000"/>
                  </a:srgbClr>
                </a:solidFill>
                <a:effectLst>
                  <a:glow rad="127000">
                    <a:prstClr val="white"/>
                  </a:glow>
                  <a:outerShdw blurRad="50800" dist="50800" dir="5400000" sx="0" sy="0" algn="ctr">
                    <a:prstClr val="white">
                      <a:lumMod val="85000"/>
                    </a:prstClr>
                  </a:outerShdw>
                </a:effectLst>
                <a:latin typeface="Garamond" panose="02020404030301010803" pitchFamily="18" charset="0"/>
                <a:ea typeface="Cambria" panose="02040503050406030204" pitchFamily="18" charset="0"/>
              </a:rPr>
              <a:t>Department</a:t>
            </a:r>
            <a:r>
              <a:rPr lang="en-US" sz="900" b="1" cap="small" dirty="0">
                <a:solidFill>
                  <a:srgbClr val="5B9BD5">
                    <a:lumMod val="75000"/>
                    <a:alpha val="40000"/>
                  </a:srgbClr>
                </a:solidFill>
                <a:effectLst>
                  <a:outerShdw blurRad="50800" dist="50800" dir="5400000" sx="0" sy="0" algn="ctr">
                    <a:prstClr val="white">
                      <a:lumMod val="85000"/>
                    </a:prstClr>
                  </a:outerShdw>
                  <a:reflection blurRad="6350" stA="50000" endA="300" endPos="50000" dist="29997" dir="5400000" sy="-100000" algn="bl" rotWithShape="0"/>
                </a:effectLst>
                <a:latin typeface="Garamond" panose="02020404030301010803" pitchFamily="18" charset="0"/>
                <a:ea typeface="Cambria" panose="02040503050406030204" pitchFamily="18" charset="0"/>
              </a:rPr>
              <a:t> </a:t>
            </a:r>
            <a:r>
              <a:rPr lang="en-US" sz="900" b="1" cap="small" dirty="0">
                <a:solidFill>
                  <a:srgbClr val="5B9BD5">
                    <a:lumMod val="75000"/>
                    <a:alpha val="40000"/>
                  </a:srgbClr>
                </a:solidFill>
                <a:effectLst>
                  <a:outerShdw blurRad="50800" dist="50800" dir="5400000" sx="0" sy="0" algn="ctr">
                    <a:prstClr val="white">
                      <a:lumMod val="85000"/>
                    </a:prstClr>
                  </a:outerShdw>
                </a:effectLst>
                <a:latin typeface="Garamond" panose="02020404030301010803" pitchFamily="18" charset="0"/>
                <a:ea typeface="Cambria" panose="02040503050406030204" pitchFamily="18" charset="0"/>
              </a:rPr>
              <a:t>of Applied Economics and Statistics</a:t>
            </a:r>
            <a:endParaRPr lang="en-US" sz="900" dirty="0">
              <a:solidFill>
                <a:srgbClr val="5B9BD5">
                  <a:lumMod val="75000"/>
                  <a:alpha val="40000"/>
                </a:srgbClr>
              </a:solidFill>
              <a:effectLst>
                <a:outerShdw blurRad="50800" dist="50800" dir="5400000" sx="0" sy="0" algn="ctr">
                  <a:prstClr val="white">
                    <a:lumMod val="85000"/>
                  </a:prstClr>
                </a:outerShdw>
              </a:effectLst>
              <a:latin typeface="Times New Roman" panose="02020603050405020304" pitchFamily="18" charset="0"/>
              <a:ea typeface="Times New Roman" panose="02020603050405020304" pitchFamily="18" charset="0"/>
            </a:endParaRPr>
          </a:p>
        </p:txBody>
      </p:sp>
      <p:pic>
        <p:nvPicPr>
          <p:cNvPr id="23" name="Picture 2" descr="https://www1.udel.edu/lock-down/ocm-graphics/internal/UDPrimaryLogo2945.jpg"/>
          <p:cNvPicPr>
            <a:picLocks noChangeAspect="1" noChangeArrowheads="1"/>
          </p:cNvPicPr>
          <p:nvPr userDrawn="1"/>
        </p:nvPicPr>
        <p:blipFill>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saturation sat="66000"/>
                    </a14:imgEffect>
                    <a14:imgEffect>
                      <a14:brightnessContrast bright="63000" contrast="-40000"/>
                    </a14:imgEffect>
                  </a14:imgLayer>
                </a14:imgProps>
              </a:ext>
              <a:ext uri="{28A0092B-C50C-407E-A947-70E740481C1C}">
                <a14:useLocalDpi xmlns:a14="http://schemas.microsoft.com/office/drawing/2010/main" val="0"/>
              </a:ext>
            </a:extLst>
          </a:blip>
          <a:srcRect/>
          <a:stretch>
            <a:fillRect/>
          </a:stretch>
        </p:blipFill>
        <p:spPr bwMode="auto">
          <a:xfrm>
            <a:off x="512009" y="6447155"/>
            <a:ext cx="673178" cy="274320"/>
          </a:xfrm>
          <a:prstGeom prst="rect">
            <a:avLst/>
          </a:prstGeom>
          <a:noFill/>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36569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245053"/>
            <a:ext cx="10515600" cy="595456"/>
          </a:xfrm>
        </p:spPr>
        <p:txBody>
          <a:bodyPr>
            <a:normAutofit/>
          </a:bodyPr>
          <a:lstStyle>
            <a:lvl1pPr>
              <a:defRPr sz="4000" b="1">
                <a:solidFill>
                  <a:srgbClr val="0432FF"/>
                </a:solidFill>
              </a:defRPr>
            </a:lvl1pPr>
          </a:lstStyle>
          <a:p>
            <a:r>
              <a:rPr lang="en-US" smtClean="0"/>
              <a:t>Click to edit Master title style</a:t>
            </a:r>
            <a:endParaRPr lang="en-US" dirty="0"/>
          </a:p>
        </p:txBody>
      </p:sp>
      <p:sp>
        <p:nvSpPr>
          <p:cNvPr id="4" name="Footer Placeholder 3"/>
          <p:cNvSpPr>
            <a:spLocks noGrp="1"/>
          </p:cNvSpPr>
          <p:nvPr>
            <p:ph type="ftr" sz="quarter" idx="11"/>
          </p:nvPr>
        </p:nvSpPr>
        <p:spPr>
          <a:xfrm>
            <a:off x="4459000" y="6356350"/>
            <a:ext cx="4114800" cy="365125"/>
          </a:xfr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9293750" y="6356350"/>
            <a:ext cx="2743200" cy="365125"/>
          </a:xfrm>
          <a:prstGeom prst="rect">
            <a:avLst/>
          </a:prstGeom>
        </p:spPr>
        <p:txBody>
          <a:bodyPr/>
          <a:lstStyle/>
          <a:p>
            <a:fld id="{C4B43809-9D17-4F49-A812-4E2A2D8FA0B2}" type="slidenum">
              <a:rPr lang="en-US" smtClean="0">
                <a:solidFill>
                  <a:prstClr val="black">
                    <a:tint val="75000"/>
                  </a:prstClr>
                </a:solidFill>
              </a:rPr>
              <a:pPr/>
              <a:t>‹#›</a:t>
            </a:fld>
            <a:endParaRPr lang="en-US">
              <a:solidFill>
                <a:prstClr val="black">
                  <a:tint val="75000"/>
                </a:prstClr>
              </a:solidFill>
            </a:endParaRPr>
          </a:p>
        </p:txBody>
      </p:sp>
      <p:grpSp>
        <p:nvGrpSpPr>
          <p:cNvPr id="7" name="Group 6"/>
          <p:cNvGrpSpPr/>
          <p:nvPr/>
        </p:nvGrpSpPr>
        <p:grpSpPr>
          <a:xfrm>
            <a:off x="0" y="1"/>
            <a:ext cx="418223" cy="6858000"/>
            <a:chOff x="325820" y="0"/>
            <a:chExt cx="418223" cy="6858000"/>
          </a:xfrm>
        </p:grpSpPr>
        <p:cxnSp>
          <p:nvCxnSpPr>
            <p:cNvPr id="8" name="Straight Connector 7"/>
            <p:cNvCxnSpPr/>
            <p:nvPr/>
          </p:nvCxnSpPr>
          <p:spPr>
            <a:xfrm>
              <a:off x="372289" y="0"/>
              <a:ext cx="0" cy="6858000"/>
            </a:xfrm>
            <a:prstGeom prst="line">
              <a:avLst/>
            </a:prstGeom>
            <a:ln w="3810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97572" y="0"/>
              <a:ext cx="0" cy="6858000"/>
            </a:xfrm>
            <a:prstGeom prst="line">
              <a:avLst/>
            </a:prstGeom>
            <a:ln>
              <a:solidFill>
                <a:srgbClr val="0096FF"/>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25820" y="0"/>
              <a:ext cx="0" cy="6858000"/>
            </a:xfrm>
            <a:prstGeom prst="line">
              <a:avLst/>
            </a:prstGeom>
            <a:ln w="38100">
              <a:solidFill>
                <a:srgbClr val="011893"/>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65227" y="0"/>
              <a:ext cx="0" cy="6858000"/>
            </a:xfrm>
            <a:prstGeom prst="line">
              <a:avLst/>
            </a:prstGeom>
            <a:ln>
              <a:solidFill>
                <a:srgbClr val="0096F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11696" y="0"/>
              <a:ext cx="0" cy="6858000"/>
            </a:xfrm>
            <a:prstGeom prst="line">
              <a:avLst/>
            </a:prstGeom>
            <a:ln w="952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04634" y="0"/>
              <a:ext cx="0" cy="6858000"/>
            </a:xfrm>
            <a:prstGeom prst="line">
              <a:avLst/>
            </a:prstGeom>
            <a:ln w="12700">
              <a:solidFill>
                <a:srgbClr val="011893"/>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51103" y="0"/>
              <a:ext cx="0" cy="685800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44043" y="0"/>
              <a:ext cx="0" cy="6858000"/>
            </a:xfrm>
            <a:prstGeom prst="line">
              <a:avLst/>
            </a:prstGeom>
            <a:ln w="1270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18758" y="0"/>
              <a:ext cx="0" cy="6858000"/>
            </a:xfrm>
            <a:prstGeom prst="line">
              <a:avLst/>
            </a:prstGeom>
            <a:ln w="952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58165" y="0"/>
              <a:ext cx="0" cy="6858000"/>
            </a:xfrm>
            <a:prstGeom prst="line">
              <a:avLst/>
            </a:prstGeom>
            <a:ln w="19050">
              <a:solidFill>
                <a:srgbClr val="0096FF"/>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0" y="853179"/>
            <a:ext cx="12192000" cy="18177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Rectangle 20"/>
          <p:cNvSpPr/>
          <p:nvPr userDrawn="1"/>
        </p:nvSpPr>
        <p:spPr>
          <a:xfrm>
            <a:off x="1111770" y="6447155"/>
            <a:ext cx="2929007" cy="239168"/>
          </a:xfrm>
          <a:prstGeom prst="rect">
            <a:avLst/>
          </a:prstGeom>
        </p:spPr>
        <p:txBody>
          <a:bodyPr wrap="none">
            <a:spAutoFit/>
          </a:bodyPr>
          <a:lstStyle/>
          <a:p>
            <a:pPr>
              <a:lnSpc>
                <a:spcPct val="106000"/>
              </a:lnSpc>
            </a:pPr>
            <a:r>
              <a:rPr lang="en-US" sz="900" b="1" cap="small" dirty="0">
                <a:solidFill>
                  <a:srgbClr val="5B9BD5">
                    <a:lumMod val="75000"/>
                    <a:alpha val="40000"/>
                  </a:srgbClr>
                </a:solidFill>
                <a:effectLst>
                  <a:glow rad="127000">
                    <a:prstClr val="white"/>
                  </a:glow>
                  <a:outerShdw blurRad="50800" dist="50800" dir="5400000" sx="0" sy="0" algn="ctr">
                    <a:prstClr val="white">
                      <a:lumMod val="85000"/>
                    </a:prstClr>
                  </a:outerShdw>
                </a:effectLst>
                <a:latin typeface="Garamond" panose="02020404030301010803" pitchFamily="18" charset="0"/>
                <a:ea typeface="Cambria" panose="02040503050406030204" pitchFamily="18" charset="0"/>
              </a:rPr>
              <a:t>Department</a:t>
            </a:r>
            <a:r>
              <a:rPr lang="en-US" sz="900" b="1" cap="small" dirty="0">
                <a:solidFill>
                  <a:srgbClr val="5B9BD5">
                    <a:lumMod val="75000"/>
                    <a:alpha val="40000"/>
                  </a:srgbClr>
                </a:solidFill>
                <a:effectLst>
                  <a:outerShdw blurRad="50800" dist="50800" dir="5400000" sx="0" sy="0" algn="ctr">
                    <a:prstClr val="white">
                      <a:lumMod val="85000"/>
                    </a:prstClr>
                  </a:outerShdw>
                  <a:reflection blurRad="6350" stA="50000" endA="300" endPos="50000" dist="29997" dir="5400000" sy="-100000" algn="bl" rotWithShape="0"/>
                </a:effectLst>
                <a:latin typeface="Garamond" panose="02020404030301010803" pitchFamily="18" charset="0"/>
                <a:ea typeface="Cambria" panose="02040503050406030204" pitchFamily="18" charset="0"/>
              </a:rPr>
              <a:t> </a:t>
            </a:r>
            <a:r>
              <a:rPr lang="en-US" sz="900" b="1" cap="small" dirty="0">
                <a:solidFill>
                  <a:srgbClr val="5B9BD5">
                    <a:lumMod val="75000"/>
                    <a:alpha val="40000"/>
                  </a:srgbClr>
                </a:solidFill>
                <a:effectLst>
                  <a:outerShdw blurRad="50800" dist="50800" dir="5400000" sx="0" sy="0" algn="ctr">
                    <a:prstClr val="white">
                      <a:lumMod val="85000"/>
                    </a:prstClr>
                  </a:outerShdw>
                </a:effectLst>
                <a:latin typeface="Garamond" panose="02020404030301010803" pitchFamily="18" charset="0"/>
                <a:ea typeface="Cambria" panose="02040503050406030204" pitchFamily="18" charset="0"/>
              </a:rPr>
              <a:t>of Applied Economics and Statistics</a:t>
            </a:r>
            <a:endParaRPr lang="en-US" sz="900" dirty="0">
              <a:solidFill>
                <a:srgbClr val="5B9BD5">
                  <a:lumMod val="75000"/>
                  <a:alpha val="40000"/>
                </a:srgbClr>
              </a:solidFill>
              <a:effectLst>
                <a:outerShdw blurRad="50800" dist="50800" dir="5400000" sx="0" sy="0" algn="ctr">
                  <a:prstClr val="white">
                    <a:lumMod val="85000"/>
                  </a:prstClr>
                </a:outerShdw>
              </a:effectLst>
              <a:latin typeface="Times New Roman" panose="02020603050405020304" pitchFamily="18" charset="0"/>
              <a:ea typeface="Times New Roman" panose="02020603050405020304" pitchFamily="18" charset="0"/>
            </a:endParaRPr>
          </a:p>
        </p:txBody>
      </p:sp>
      <p:pic>
        <p:nvPicPr>
          <p:cNvPr id="22" name="Picture 2" descr="https://www1.udel.edu/lock-down/ocm-graphics/internal/UDPrimaryLogo2945.jpg"/>
          <p:cNvPicPr>
            <a:picLocks noChangeAspect="1" noChangeArrowheads="1"/>
          </p:cNvPicPr>
          <p:nvPr userDrawn="1"/>
        </p:nvPicPr>
        <p:blipFill>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saturation sat="66000"/>
                    </a14:imgEffect>
                    <a14:imgEffect>
                      <a14:brightnessContrast bright="63000" contrast="-40000"/>
                    </a14:imgEffect>
                  </a14:imgLayer>
                </a14:imgProps>
              </a:ext>
              <a:ext uri="{28A0092B-C50C-407E-A947-70E740481C1C}">
                <a14:useLocalDpi xmlns:a14="http://schemas.microsoft.com/office/drawing/2010/main" val="0"/>
              </a:ext>
            </a:extLst>
          </a:blip>
          <a:srcRect/>
          <a:stretch>
            <a:fillRect/>
          </a:stretch>
        </p:blipFill>
        <p:spPr bwMode="auto">
          <a:xfrm>
            <a:off x="512009" y="6447155"/>
            <a:ext cx="673178" cy="274320"/>
          </a:xfrm>
          <a:prstGeom prst="rect">
            <a:avLst/>
          </a:prstGeom>
          <a:noFill/>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708151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459000" y="6356350"/>
            <a:ext cx="4114800" cy="365125"/>
          </a:xfrm>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a:xfrm>
            <a:off x="9293750" y="6356350"/>
            <a:ext cx="2743200" cy="365125"/>
          </a:xfrm>
          <a:prstGeom prst="rect">
            <a:avLst/>
          </a:prstGeom>
        </p:spPr>
        <p:txBody>
          <a:bodyPr/>
          <a:lstStyle/>
          <a:p>
            <a:fld id="{C4B43809-9D17-4F49-A812-4E2A2D8FA0B2}" type="slidenum">
              <a:rPr lang="en-US" smtClean="0">
                <a:solidFill>
                  <a:prstClr val="black">
                    <a:tint val="75000"/>
                  </a:prstClr>
                </a:solidFill>
              </a:rPr>
              <a:pPr/>
              <a:t>‹#›</a:t>
            </a:fld>
            <a:endParaRPr lang="en-US">
              <a:solidFill>
                <a:prstClr val="black">
                  <a:tint val="75000"/>
                </a:prstClr>
              </a:solidFill>
            </a:endParaRPr>
          </a:p>
        </p:txBody>
      </p:sp>
      <p:grpSp>
        <p:nvGrpSpPr>
          <p:cNvPr id="5" name="Group 4"/>
          <p:cNvGrpSpPr/>
          <p:nvPr/>
        </p:nvGrpSpPr>
        <p:grpSpPr>
          <a:xfrm>
            <a:off x="0" y="1"/>
            <a:ext cx="418223" cy="6858000"/>
            <a:chOff x="325820" y="0"/>
            <a:chExt cx="418223" cy="6858000"/>
          </a:xfrm>
        </p:grpSpPr>
        <p:cxnSp>
          <p:nvCxnSpPr>
            <p:cNvPr id="6" name="Straight Connector 5"/>
            <p:cNvCxnSpPr/>
            <p:nvPr/>
          </p:nvCxnSpPr>
          <p:spPr>
            <a:xfrm>
              <a:off x="372289" y="0"/>
              <a:ext cx="0" cy="6858000"/>
            </a:xfrm>
            <a:prstGeom prst="line">
              <a:avLst/>
            </a:prstGeom>
            <a:ln w="3810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97572" y="0"/>
              <a:ext cx="0" cy="6858000"/>
            </a:xfrm>
            <a:prstGeom prst="line">
              <a:avLst/>
            </a:prstGeom>
            <a:ln>
              <a:solidFill>
                <a:srgbClr val="0096FF"/>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25820" y="0"/>
              <a:ext cx="0" cy="6858000"/>
            </a:xfrm>
            <a:prstGeom prst="line">
              <a:avLst/>
            </a:prstGeom>
            <a:ln w="38100">
              <a:solidFill>
                <a:srgbClr val="011893"/>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65227" y="0"/>
              <a:ext cx="0" cy="6858000"/>
            </a:xfrm>
            <a:prstGeom prst="line">
              <a:avLst/>
            </a:prstGeom>
            <a:ln>
              <a:solidFill>
                <a:srgbClr val="0096FF"/>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11696" y="0"/>
              <a:ext cx="0" cy="6858000"/>
            </a:xfrm>
            <a:prstGeom prst="line">
              <a:avLst/>
            </a:prstGeom>
            <a:ln w="952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04634" y="0"/>
              <a:ext cx="0" cy="6858000"/>
            </a:xfrm>
            <a:prstGeom prst="line">
              <a:avLst/>
            </a:prstGeom>
            <a:ln w="12700">
              <a:solidFill>
                <a:srgbClr val="011893"/>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51103" y="0"/>
              <a:ext cx="0" cy="685800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44043" y="0"/>
              <a:ext cx="0" cy="6858000"/>
            </a:xfrm>
            <a:prstGeom prst="line">
              <a:avLst/>
            </a:prstGeom>
            <a:ln w="1270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18758" y="0"/>
              <a:ext cx="0" cy="6858000"/>
            </a:xfrm>
            <a:prstGeom prst="line">
              <a:avLst/>
            </a:prstGeom>
            <a:ln w="952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58165" y="0"/>
              <a:ext cx="0" cy="6858000"/>
            </a:xfrm>
            <a:prstGeom prst="line">
              <a:avLst/>
            </a:prstGeom>
            <a:ln w="19050">
              <a:solidFill>
                <a:srgbClr val="0096FF"/>
              </a:solidFill>
            </a:ln>
          </p:spPr>
          <p:style>
            <a:lnRef idx="1">
              <a:schemeClr val="accent1"/>
            </a:lnRef>
            <a:fillRef idx="0">
              <a:schemeClr val="accent1"/>
            </a:fillRef>
            <a:effectRef idx="0">
              <a:schemeClr val="accent1"/>
            </a:effectRef>
            <a:fontRef idx="minor">
              <a:schemeClr val="tx1"/>
            </a:fontRef>
          </p:style>
        </p:cxnSp>
      </p:grpSp>
      <p:sp>
        <p:nvSpPr>
          <p:cNvPr id="19" name="Rectangle 18"/>
          <p:cNvSpPr/>
          <p:nvPr userDrawn="1"/>
        </p:nvSpPr>
        <p:spPr>
          <a:xfrm>
            <a:off x="1111770" y="6447155"/>
            <a:ext cx="2929007" cy="239168"/>
          </a:xfrm>
          <a:prstGeom prst="rect">
            <a:avLst/>
          </a:prstGeom>
        </p:spPr>
        <p:txBody>
          <a:bodyPr wrap="none">
            <a:spAutoFit/>
          </a:bodyPr>
          <a:lstStyle/>
          <a:p>
            <a:pPr>
              <a:lnSpc>
                <a:spcPct val="106000"/>
              </a:lnSpc>
            </a:pPr>
            <a:r>
              <a:rPr lang="en-US" sz="900" b="1" cap="small" dirty="0">
                <a:solidFill>
                  <a:srgbClr val="5B9BD5">
                    <a:lumMod val="75000"/>
                    <a:alpha val="40000"/>
                  </a:srgbClr>
                </a:solidFill>
                <a:effectLst>
                  <a:glow rad="127000">
                    <a:prstClr val="white"/>
                  </a:glow>
                  <a:outerShdw blurRad="50800" dist="50800" dir="5400000" sx="0" sy="0" algn="ctr">
                    <a:prstClr val="white">
                      <a:lumMod val="85000"/>
                    </a:prstClr>
                  </a:outerShdw>
                </a:effectLst>
                <a:latin typeface="Garamond" panose="02020404030301010803" pitchFamily="18" charset="0"/>
                <a:ea typeface="Cambria" panose="02040503050406030204" pitchFamily="18" charset="0"/>
              </a:rPr>
              <a:t>Department</a:t>
            </a:r>
            <a:r>
              <a:rPr lang="en-US" sz="900" b="1" cap="small" dirty="0">
                <a:solidFill>
                  <a:srgbClr val="5B9BD5">
                    <a:lumMod val="75000"/>
                    <a:alpha val="40000"/>
                  </a:srgbClr>
                </a:solidFill>
                <a:effectLst>
                  <a:outerShdw blurRad="50800" dist="50800" dir="5400000" sx="0" sy="0" algn="ctr">
                    <a:prstClr val="white">
                      <a:lumMod val="85000"/>
                    </a:prstClr>
                  </a:outerShdw>
                  <a:reflection blurRad="6350" stA="50000" endA="300" endPos="50000" dist="29997" dir="5400000" sy="-100000" algn="bl" rotWithShape="0"/>
                </a:effectLst>
                <a:latin typeface="Garamond" panose="02020404030301010803" pitchFamily="18" charset="0"/>
                <a:ea typeface="Cambria" panose="02040503050406030204" pitchFamily="18" charset="0"/>
              </a:rPr>
              <a:t> </a:t>
            </a:r>
            <a:r>
              <a:rPr lang="en-US" sz="900" b="1" cap="small" dirty="0">
                <a:solidFill>
                  <a:srgbClr val="5B9BD5">
                    <a:lumMod val="75000"/>
                    <a:alpha val="40000"/>
                  </a:srgbClr>
                </a:solidFill>
                <a:effectLst>
                  <a:outerShdw blurRad="50800" dist="50800" dir="5400000" sx="0" sy="0" algn="ctr">
                    <a:prstClr val="white">
                      <a:lumMod val="85000"/>
                    </a:prstClr>
                  </a:outerShdw>
                </a:effectLst>
                <a:latin typeface="Garamond" panose="02020404030301010803" pitchFamily="18" charset="0"/>
                <a:ea typeface="Cambria" panose="02040503050406030204" pitchFamily="18" charset="0"/>
              </a:rPr>
              <a:t>of Applied Economics and Statistics</a:t>
            </a:r>
            <a:endParaRPr lang="en-US" sz="900" dirty="0">
              <a:solidFill>
                <a:srgbClr val="5B9BD5">
                  <a:lumMod val="75000"/>
                  <a:alpha val="40000"/>
                </a:srgbClr>
              </a:solidFill>
              <a:effectLst>
                <a:outerShdw blurRad="50800" dist="50800" dir="5400000" sx="0" sy="0" algn="ctr">
                  <a:prstClr val="white">
                    <a:lumMod val="85000"/>
                  </a:prstClr>
                </a:outerShdw>
              </a:effectLst>
              <a:latin typeface="Times New Roman" panose="02020603050405020304" pitchFamily="18" charset="0"/>
              <a:ea typeface="Times New Roman" panose="02020603050405020304" pitchFamily="18" charset="0"/>
            </a:endParaRPr>
          </a:p>
        </p:txBody>
      </p:sp>
      <p:pic>
        <p:nvPicPr>
          <p:cNvPr id="20" name="Picture 2" descr="https://www1.udel.edu/lock-down/ocm-graphics/internal/UDPrimaryLogo2945.jpg"/>
          <p:cNvPicPr>
            <a:picLocks noChangeAspect="1" noChangeArrowheads="1"/>
          </p:cNvPicPr>
          <p:nvPr userDrawn="1"/>
        </p:nvPicPr>
        <p:blipFill>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saturation sat="66000"/>
                    </a14:imgEffect>
                    <a14:imgEffect>
                      <a14:brightnessContrast bright="63000" contrast="-40000"/>
                    </a14:imgEffect>
                  </a14:imgLayer>
                </a14:imgProps>
              </a:ext>
              <a:ext uri="{28A0092B-C50C-407E-A947-70E740481C1C}">
                <a14:useLocalDpi xmlns:a14="http://schemas.microsoft.com/office/drawing/2010/main" val="0"/>
              </a:ext>
            </a:extLst>
          </a:blip>
          <a:srcRect/>
          <a:stretch>
            <a:fillRect/>
          </a:stretch>
        </p:blipFill>
        <p:spPr bwMode="auto">
          <a:xfrm>
            <a:off x="512009" y="6447155"/>
            <a:ext cx="673178" cy="274320"/>
          </a:xfrm>
          <a:prstGeom prst="rect">
            <a:avLst/>
          </a:prstGeom>
          <a:noFill/>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9283863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xfrm>
            <a:off x="1930400" y="6245225"/>
            <a:ext cx="2540000" cy="476250"/>
          </a:xfrm>
          <a:prstGeom prst="rect">
            <a:avLst/>
          </a:prstGeom>
          <a:ln/>
        </p:spPr>
        <p:txBody>
          <a:bodyPr/>
          <a:lstStyle>
            <a:lvl1pPr>
              <a:defRPr/>
            </a:lvl1pPr>
          </a:lstStyle>
          <a:p>
            <a:pPr>
              <a:defRPr/>
            </a:pPr>
            <a:endParaRPr lang="en-US">
              <a:solidFill>
                <a:prstClr val="black"/>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prstClr val="black">
                  <a:tint val="75000"/>
                </a:prstClr>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3D70E7F7-4B0D-406E-B713-7A24CCF82DE2}"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239635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92727" y="110425"/>
            <a:ext cx="10661073" cy="775854"/>
          </a:xfrm>
        </p:spPr>
        <p:txBody>
          <a:bodyPr>
            <a:normAutofit/>
          </a:bodyPr>
          <a:lstStyle>
            <a:lvl1pPr>
              <a:defRPr sz="4000" b="1">
                <a:solidFill>
                  <a:srgbClr val="0432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92727" y="1100403"/>
            <a:ext cx="10661073" cy="50765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4459000" y="6356350"/>
            <a:ext cx="4114800" cy="365125"/>
          </a:xfr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304260" y="6356350"/>
            <a:ext cx="2743200" cy="365125"/>
          </a:xfrm>
          <a:prstGeom prst="rect">
            <a:avLst/>
          </a:prstGeom>
        </p:spPr>
        <p:txBody>
          <a:bodyPr/>
          <a:lstStyle/>
          <a:p>
            <a:fld id="{C4B43809-9D17-4F49-A812-4E2A2D8FA0B2}" type="slidenum">
              <a:rPr lang="en-US" smtClean="0">
                <a:solidFill>
                  <a:prstClr val="black">
                    <a:tint val="75000"/>
                  </a:prstClr>
                </a:solidFill>
              </a:rPr>
              <a:pPr/>
              <a:t>‹#›</a:t>
            </a:fld>
            <a:endParaRPr lang="en-US">
              <a:solidFill>
                <a:prstClr val="black">
                  <a:tint val="75000"/>
                </a:prstClr>
              </a:solidFill>
            </a:endParaRPr>
          </a:p>
        </p:txBody>
      </p:sp>
      <p:grpSp>
        <p:nvGrpSpPr>
          <p:cNvPr id="7" name="Group 6"/>
          <p:cNvGrpSpPr/>
          <p:nvPr/>
        </p:nvGrpSpPr>
        <p:grpSpPr>
          <a:xfrm>
            <a:off x="0" y="1"/>
            <a:ext cx="418223" cy="6858000"/>
            <a:chOff x="325820" y="0"/>
            <a:chExt cx="418223" cy="6858000"/>
          </a:xfrm>
        </p:grpSpPr>
        <p:cxnSp>
          <p:nvCxnSpPr>
            <p:cNvPr id="8" name="Straight Connector 7"/>
            <p:cNvCxnSpPr/>
            <p:nvPr/>
          </p:nvCxnSpPr>
          <p:spPr>
            <a:xfrm>
              <a:off x="372289" y="0"/>
              <a:ext cx="0" cy="6858000"/>
            </a:xfrm>
            <a:prstGeom prst="line">
              <a:avLst/>
            </a:prstGeom>
            <a:ln w="3810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97572" y="0"/>
              <a:ext cx="0" cy="6858000"/>
            </a:xfrm>
            <a:prstGeom prst="line">
              <a:avLst/>
            </a:prstGeom>
            <a:ln>
              <a:solidFill>
                <a:srgbClr val="0096FF"/>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25820" y="0"/>
              <a:ext cx="0" cy="6858000"/>
            </a:xfrm>
            <a:prstGeom prst="line">
              <a:avLst/>
            </a:prstGeom>
            <a:ln w="38100">
              <a:solidFill>
                <a:srgbClr val="011893"/>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65227" y="0"/>
              <a:ext cx="0" cy="6858000"/>
            </a:xfrm>
            <a:prstGeom prst="line">
              <a:avLst/>
            </a:prstGeom>
            <a:ln>
              <a:solidFill>
                <a:srgbClr val="0096F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11696" y="0"/>
              <a:ext cx="0" cy="6858000"/>
            </a:xfrm>
            <a:prstGeom prst="line">
              <a:avLst/>
            </a:prstGeom>
            <a:ln w="952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04634" y="0"/>
              <a:ext cx="0" cy="6858000"/>
            </a:xfrm>
            <a:prstGeom prst="line">
              <a:avLst/>
            </a:prstGeom>
            <a:ln w="12700">
              <a:solidFill>
                <a:srgbClr val="011893"/>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51103" y="0"/>
              <a:ext cx="0" cy="685800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44043" y="0"/>
              <a:ext cx="0" cy="6858000"/>
            </a:xfrm>
            <a:prstGeom prst="line">
              <a:avLst/>
            </a:prstGeom>
            <a:ln w="1270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18758" y="0"/>
              <a:ext cx="0" cy="6858000"/>
            </a:xfrm>
            <a:prstGeom prst="line">
              <a:avLst/>
            </a:prstGeom>
            <a:ln w="952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58165" y="0"/>
              <a:ext cx="0" cy="6858000"/>
            </a:xfrm>
            <a:prstGeom prst="line">
              <a:avLst/>
            </a:prstGeom>
            <a:ln w="19050">
              <a:solidFill>
                <a:srgbClr val="0096FF"/>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0" y="902456"/>
            <a:ext cx="12192000" cy="18177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3" name="Picture 2" descr="https://www1.udel.edu/lock-down/ocm-graphics/internal/UDPrimaryLogo2945.jpg"/>
          <p:cNvPicPr>
            <a:picLocks noChangeAspect="1" noChangeArrowheads="1"/>
          </p:cNvPicPr>
          <p:nvPr userDrawn="1"/>
        </p:nvPicPr>
        <p:blipFill>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saturation sat="66000"/>
                    </a14:imgEffect>
                    <a14:imgEffect>
                      <a14:brightnessContrast bright="63000" contrast="-40000"/>
                    </a14:imgEffect>
                  </a14:imgLayer>
                </a14:imgProps>
              </a:ext>
              <a:ext uri="{28A0092B-C50C-407E-A947-70E740481C1C}">
                <a14:useLocalDpi xmlns:a14="http://schemas.microsoft.com/office/drawing/2010/main" val="0"/>
              </a:ext>
            </a:extLst>
          </a:blip>
          <a:srcRect/>
          <a:stretch>
            <a:fillRect/>
          </a:stretch>
        </p:blipFill>
        <p:spPr bwMode="auto">
          <a:xfrm>
            <a:off x="512009" y="6447155"/>
            <a:ext cx="673178" cy="274320"/>
          </a:xfrm>
          <a:prstGeom prst="rect">
            <a:avLst/>
          </a:prstGeom>
          <a:noFill/>
          <a:effectLst/>
          <a:extLst>
            <a:ext uri="{909E8E84-426E-40dd-AFC4-6F175D3DCCD1}">
              <a14:hiddenFill xmlns:a14="http://schemas.microsoft.com/office/drawing/2010/main" xmlns="">
                <a:solidFill>
                  <a:srgbClr val="FFFFFF"/>
                </a:solidFill>
              </a14:hiddenFill>
            </a:ext>
          </a:extLst>
        </p:spPr>
      </p:pic>
      <p:sp>
        <p:nvSpPr>
          <p:cNvPr id="24" name="Rectangle 23"/>
          <p:cNvSpPr/>
          <p:nvPr userDrawn="1"/>
        </p:nvSpPr>
        <p:spPr>
          <a:xfrm>
            <a:off x="1111770" y="6447155"/>
            <a:ext cx="2929007" cy="239168"/>
          </a:xfrm>
          <a:prstGeom prst="rect">
            <a:avLst/>
          </a:prstGeom>
        </p:spPr>
        <p:txBody>
          <a:bodyPr wrap="none">
            <a:spAutoFit/>
          </a:bodyPr>
          <a:lstStyle/>
          <a:p>
            <a:pPr>
              <a:lnSpc>
                <a:spcPct val="106000"/>
              </a:lnSpc>
            </a:pPr>
            <a:r>
              <a:rPr lang="en-US" sz="900" b="1" cap="small" dirty="0">
                <a:solidFill>
                  <a:srgbClr val="5B9BD5">
                    <a:lumMod val="75000"/>
                    <a:alpha val="40000"/>
                  </a:srgbClr>
                </a:solidFill>
                <a:effectLst>
                  <a:glow rad="127000">
                    <a:prstClr val="white"/>
                  </a:glow>
                  <a:outerShdw blurRad="50800" dist="50800" dir="5400000" sx="0" sy="0" algn="ctr">
                    <a:prstClr val="white">
                      <a:lumMod val="85000"/>
                    </a:prstClr>
                  </a:outerShdw>
                </a:effectLst>
                <a:latin typeface="Garamond" panose="02020404030301010803" pitchFamily="18" charset="0"/>
                <a:ea typeface="Cambria" panose="02040503050406030204" pitchFamily="18" charset="0"/>
              </a:rPr>
              <a:t>Department</a:t>
            </a:r>
            <a:r>
              <a:rPr lang="en-US" sz="900" b="1" cap="small" dirty="0">
                <a:solidFill>
                  <a:srgbClr val="5B9BD5">
                    <a:lumMod val="75000"/>
                    <a:alpha val="40000"/>
                  </a:srgbClr>
                </a:solidFill>
                <a:effectLst>
                  <a:outerShdw blurRad="50800" dist="50800" dir="5400000" sx="0" sy="0" algn="ctr">
                    <a:prstClr val="white">
                      <a:lumMod val="85000"/>
                    </a:prstClr>
                  </a:outerShdw>
                  <a:reflection blurRad="6350" stA="50000" endA="300" endPos="50000" dist="29997" dir="5400000" sy="-100000" algn="bl" rotWithShape="0"/>
                </a:effectLst>
                <a:latin typeface="Garamond" panose="02020404030301010803" pitchFamily="18" charset="0"/>
                <a:ea typeface="Cambria" panose="02040503050406030204" pitchFamily="18" charset="0"/>
              </a:rPr>
              <a:t> </a:t>
            </a:r>
            <a:r>
              <a:rPr lang="en-US" sz="900" b="1" cap="small" dirty="0">
                <a:solidFill>
                  <a:srgbClr val="5B9BD5">
                    <a:lumMod val="75000"/>
                    <a:alpha val="40000"/>
                  </a:srgbClr>
                </a:solidFill>
                <a:effectLst>
                  <a:outerShdw blurRad="50800" dist="50800" dir="5400000" sx="0" sy="0" algn="ctr">
                    <a:prstClr val="white">
                      <a:lumMod val="85000"/>
                    </a:prstClr>
                  </a:outerShdw>
                </a:effectLst>
                <a:latin typeface="Garamond" panose="02020404030301010803" pitchFamily="18" charset="0"/>
                <a:ea typeface="Cambria" panose="02040503050406030204" pitchFamily="18" charset="0"/>
              </a:rPr>
              <a:t>of Applied Economics and Statistics</a:t>
            </a:r>
            <a:endParaRPr lang="en-US" sz="900" dirty="0">
              <a:solidFill>
                <a:srgbClr val="5B9BD5">
                  <a:lumMod val="75000"/>
                  <a:alpha val="40000"/>
                </a:srgbClr>
              </a:solidFill>
              <a:effectLst>
                <a:outerShdw blurRad="50800" dist="50800" dir="5400000" sx="0" sy="0" algn="ctr">
                  <a:prstClr val="white">
                    <a:lumMod val="85000"/>
                  </a:prstClr>
                </a:outerShdw>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178336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94594"/>
            <a:ext cx="10515600" cy="544512"/>
          </a:xfrm>
        </p:spPr>
        <p:txBody>
          <a:bodyPr>
            <a:normAutofit/>
          </a:bodyPr>
          <a:lstStyle>
            <a:lvl1pPr>
              <a:defRPr sz="4000" b="1">
                <a:solidFill>
                  <a:srgbClr val="0432FF"/>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838200" y="848180"/>
            <a:ext cx="5181600" cy="5328783"/>
          </a:xfrm>
        </p:spPr>
        <p:txBody>
          <a:bodyPr/>
          <a:lstStyle>
            <a:lvl1pPr>
              <a:defRPr sz="2400"/>
            </a:lvl1pPr>
            <a:lvl2pPr>
              <a:defRPr sz="2400"/>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848180"/>
            <a:ext cx="5181600" cy="5328783"/>
          </a:xfrm>
        </p:spPr>
        <p:txBody>
          <a:bodyPr/>
          <a:lstStyle>
            <a:lvl1pPr>
              <a:defRPr sz="2400"/>
            </a:lvl1pPr>
            <a:lvl2pPr>
              <a:defRPr sz="2400"/>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11"/>
          </p:nvPr>
        </p:nvSpPr>
        <p:spPr>
          <a:xfrm>
            <a:off x="4459000" y="6356350"/>
            <a:ext cx="4114800" cy="365125"/>
          </a:xfrm>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a:xfrm>
            <a:off x="9293750" y="6356350"/>
            <a:ext cx="2743200" cy="365125"/>
          </a:xfrm>
          <a:prstGeom prst="rect">
            <a:avLst/>
          </a:prstGeom>
        </p:spPr>
        <p:txBody>
          <a:bodyPr/>
          <a:lstStyle/>
          <a:p>
            <a:fld id="{C4B43809-9D17-4F49-A812-4E2A2D8FA0B2}" type="slidenum">
              <a:rPr lang="en-US" smtClean="0">
                <a:solidFill>
                  <a:prstClr val="black">
                    <a:tint val="75000"/>
                  </a:prstClr>
                </a:solidFill>
              </a:rPr>
              <a:pPr/>
              <a:t>‹#›</a:t>
            </a:fld>
            <a:endParaRPr lang="en-US">
              <a:solidFill>
                <a:prstClr val="black">
                  <a:tint val="75000"/>
                </a:prstClr>
              </a:solidFill>
            </a:endParaRPr>
          </a:p>
        </p:txBody>
      </p:sp>
      <p:grpSp>
        <p:nvGrpSpPr>
          <p:cNvPr id="9" name="Group 8"/>
          <p:cNvGrpSpPr/>
          <p:nvPr/>
        </p:nvGrpSpPr>
        <p:grpSpPr>
          <a:xfrm>
            <a:off x="0" y="1"/>
            <a:ext cx="418223" cy="6858000"/>
            <a:chOff x="325820" y="0"/>
            <a:chExt cx="418223" cy="6858000"/>
          </a:xfrm>
        </p:grpSpPr>
        <p:cxnSp>
          <p:nvCxnSpPr>
            <p:cNvPr id="10" name="Straight Connector 9"/>
            <p:cNvCxnSpPr/>
            <p:nvPr/>
          </p:nvCxnSpPr>
          <p:spPr>
            <a:xfrm>
              <a:off x="372289" y="0"/>
              <a:ext cx="0" cy="6858000"/>
            </a:xfrm>
            <a:prstGeom prst="line">
              <a:avLst/>
            </a:prstGeom>
            <a:ln w="3810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97572" y="0"/>
              <a:ext cx="0" cy="6858000"/>
            </a:xfrm>
            <a:prstGeom prst="line">
              <a:avLst/>
            </a:prstGeom>
            <a:ln>
              <a:solidFill>
                <a:srgbClr val="0096F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25820" y="0"/>
              <a:ext cx="0" cy="6858000"/>
            </a:xfrm>
            <a:prstGeom prst="line">
              <a:avLst/>
            </a:prstGeom>
            <a:ln w="38100">
              <a:solidFill>
                <a:srgbClr val="01189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5227" y="0"/>
              <a:ext cx="0" cy="6858000"/>
            </a:xfrm>
            <a:prstGeom prst="line">
              <a:avLst/>
            </a:prstGeom>
            <a:ln>
              <a:solidFill>
                <a:srgbClr val="0096FF"/>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11696" y="0"/>
              <a:ext cx="0" cy="6858000"/>
            </a:xfrm>
            <a:prstGeom prst="line">
              <a:avLst/>
            </a:prstGeom>
            <a:ln w="952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04634" y="0"/>
              <a:ext cx="0" cy="6858000"/>
            </a:xfrm>
            <a:prstGeom prst="line">
              <a:avLst/>
            </a:prstGeom>
            <a:ln w="12700">
              <a:solidFill>
                <a:srgbClr val="011893"/>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51103" y="0"/>
              <a:ext cx="0" cy="685800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44043" y="0"/>
              <a:ext cx="0" cy="6858000"/>
            </a:xfrm>
            <a:prstGeom prst="line">
              <a:avLst/>
            </a:prstGeom>
            <a:ln w="1270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18758" y="0"/>
              <a:ext cx="0" cy="6858000"/>
            </a:xfrm>
            <a:prstGeom prst="line">
              <a:avLst/>
            </a:prstGeom>
            <a:ln w="952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58165" y="0"/>
              <a:ext cx="0" cy="6858000"/>
            </a:xfrm>
            <a:prstGeom prst="line">
              <a:avLst/>
            </a:prstGeom>
            <a:ln w="19050">
              <a:solidFill>
                <a:srgbClr val="0096FF"/>
              </a:solidFill>
            </a:ln>
          </p:spPr>
          <p:style>
            <a:lnRef idx="1">
              <a:schemeClr val="accent1"/>
            </a:lnRef>
            <a:fillRef idx="0">
              <a:schemeClr val="accent1"/>
            </a:fillRef>
            <a:effectRef idx="0">
              <a:schemeClr val="accent1"/>
            </a:effectRef>
            <a:fontRef idx="minor">
              <a:schemeClr val="tx1"/>
            </a:fontRef>
          </p:style>
        </p:cxnSp>
      </p:grpSp>
      <p:sp>
        <p:nvSpPr>
          <p:cNvPr id="8" name="Rectangle 7"/>
          <p:cNvSpPr/>
          <p:nvPr/>
        </p:nvSpPr>
        <p:spPr>
          <a:xfrm>
            <a:off x="-2630" y="652758"/>
            <a:ext cx="12192000" cy="18177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 name="Rectangle 21"/>
          <p:cNvSpPr/>
          <p:nvPr userDrawn="1"/>
        </p:nvSpPr>
        <p:spPr>
          <a:xfrm>
            <a:off x="1141368" y="6447155"/>
            <a:ext cx="2929007" cy="239168"/>
          </a:xfrm>
          <a:prstGeom prst="rect">
            <a:avLst/>
          </a:prstGeom>
        </p:spPr>
        <p:txBody>
          <a:bodyPr wrap="none">
            <a:spAutoFit/>
          </a:bodyPr>
          <a:lstStyle/>
          <a:p>
            <a:pPr>
              <a:lnSpc>
                <a:spcPct val="106000"/>
              </a:lnSpc>
            </a:pPr>
            <a:r>
              <a:rPr lang="en-US" sz="900" b="1" cap="small" dirty="0">
                <a:solidFill>
                  <a:srgbClr val="5B9BD5">
                    <a:lumMod val="75000"/>
                    <a:alpha val="40000"/>
                  </a:srgbClr>
                </a:solidFill>
                <a:effectLst>
                  <a:glow rad="127000">
                    <a:prstClr val="white"/>
                  </a:glow>
                  <a:outerShdw blurRad="50800" dist="50800" dir="5400000" sx="0" sy="0" algn="ctr">
                    <a:prstClr val="white">
                      <a:lumMod val="85000"/>
                    </a:prstClr>
                  </a:outerShdw>
                </a:effectLst>
                <a:latin typeface="Garamond" panose="02020404030301010803" pitchFamily="18" charset="0"/>
                <a:ea typeface="Cambria" panose="02040503050406030204" pitchFamily="18" charset="0"/>
              </a:rPr>
              <a:t>Department</a:t>
            </a:r>
            <a:r>
              <a:rPr lang="en-US" sz="900" b="1" cap="small" dirty="0">
                <a:solidFill>
                  <a:srgbClr val="5B9BD5">
                    <a:lumMod val="75000"/>
                    <a:alpha val="40000"/>
                  </a:srgbClr>
                </a:solidFill>
                <a:effectLst>
                  <a:outerShdw blurRad="50800" dist="50800" dir="5400000" sx="0" sy="0" algn="ctr">
                    <a:prstClr val="white">
                      <a:lumMod val="85000"/>
                    </a:prstClr>
                  </a:outerShdw>
                  <a:reflection blurRad="6350" stA="50000" endA="300" endPos="50000" dist="29997" dir="5400000" sy="-100000" algn="bl" rotWithShape="0"/>
                </a:effectLst>
                <a:latin typeface="Garamond" panose="02020404030301010803" pitchFamily="18" charset="0"/>
                <a:ea typeface="Cambria" panose="02040503050406030204" pitchFamily="18" charset="0"/>
              </a:rPr>
              <a:t> </a:t>
            </a:r>
            <a:r>
              <a:rPr lang="en-US" sz="900" b="1" cap="small" dirty="0">
                <a:solidFill>
                  <a:srgbClr val="5B9BD5">
                    <a:lumMod val="75000"/>
                    <a:alpha val="40000"/>
                  </a:srgbClr>
                </a:solidFill>
                <a:effectLst>
                  <a:outerShdw blurRad="50800" dist="50800" dir="5400000" sx="0" sy="0" algn="ctr">
                    <a:prstClr val="white">
                      <a:lumMod val="85000"/>
                    </a:prstClr>
                  </a:outerShdw>
                </a:effectLst>
                <a:latin typeface="Garamond" panose="02020404030301010803" pitchFamily="18" charset="0"/>
                <a:ea typeface="Cambria" panose="02040503050406030204" pitchFamily="18" charset="0"/>
              </a:rPr>
              <a:t>of Applied Economics and Statistics</a:t>
            </a:r>
            <a:endParaRPr lang="en-US" sz="900" dirty="0">
              <a:solidFill>
                <a:srgbClr val="5B9BD5">
                  <a:lumMod val="75000"/>
                  <a:alpha val="40000"/>
                </a:srgbClr>
              </a:solidFill>
              <a:effectLst>
                <a:outerShdw blurRad="50800" dist="50800" dir="5400000" sx="0" sy="0" algn="ctr">
                  <a:prstClr val="white">
                    <a:lumMod val="85000"/>
                  </a:prstClr>
                </a:outerShdw>
              </a:effectLst>
              <a:latin typeface="Times New Roman" panose="02020603050405020304" pitchFamily="18" charset="0"/>
              <a:ea typeface="Times New Roman" panose="02020603050405020304" pitchFamily="18" charset="0"/>
            </a:endParaRPr>
          </a:p>
        </p:txBody>
      </p:sp>
      <p:pic>
        <p:nvPicPr>
          <p:cNvPr id="23" name="Picture 2" descr="https://www1.udel.edu/lock-down/ocm-graphics/internal/UDPrimaryLogo2945.jpg"/>
          <p:cNvPicPr>
            <a:picLocks noChangeAspect="1" noChangeArrowheads="1"/>
          </p:cNvPicPr>
          <p:nvPr userDrawn="1"/>
        </p:nvPicPr>
        <p:blipFill>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saturation sat="66000"/>
                    </a14:imgEffect>
                    <a14:imgEffect>
                      <a14:brightnessContrast bright="63000" contrast="-40000"/>
                    </a14:imgEffect>
                  </a14:imgLayer>
                </a14:imgProps>
              </a:ext>
              <a:ext uri="{28A0092B-C50C-407E-A947-70E740481C1C}">
                <a14:useLocalDpi xmlns:a14="http://schemas.microsoft.com/office/drawing/2010/main" val="0"/>
              </a:ext>
            </a:extLst>
          </a:blip>
          <a:srcRect/>
          <a:stretch>
            <a:fillRect/>
          </a:stretch>
        </p:blipFill>
        <p:spPr bwMode="auto">
          <a:xfrm>
            <a:off x="512009" y="6447155"/>
            <a:ext cx="673178" cy="274320"/>
          </a:xfrm>
          <a:prstGeom prst="rect">
            <a:avLst/>
          </a:prstGeom>
          <a:noFill/>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514181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245053"/>
            <a:ext cx="10515600" cy="595456"/>
          </a:xfrm>
        </p:spPr>
        <p:txBody>
          <a:bodyPr>
            <a:normAutofit/>
          </a:bodyPr>
          <a:lstStyle>
            <a:lvl1pPr>
              <a:defRPr sz="4000" b="1">
                <a:solidFill>
                  <a:srgbClr val="0432FF"/>
                </a:solidFill>
              </a:defRPr>
            </a:lvl1pPr>
          </a:lstStyle>
          <a:p>
            <a:r>
              <a:rPr lang="en-US" smtClean="0"/>
              <a:t>Click to edit Master title style</a:t>
            </a:r>
            <a:endParaRPr lang="en-US" dirty="0"/>
          </a:p>
        </p:txBody>
      </p:sp>
      <p:sp>
        <p:nvSpPr>
          <p:cNvPr id="4" name="Footer Placeholder 3"/>
          <p:cNvSpPr>
            <a:spLocks noGrp="1"/>
          </p:cNvSpPr>
          <p:nvPr>
            <p:ph type="ftr" sz="quarter" idx="11"/>
          </p:nvPr>
        </p:nvSpPr>
        <p:spPr>
          <a:xfrm>
            <a:off x="4459000" y="6356350"/>
            <a:ext cx="4114800" cy="365125"/>
          </a:xfr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9293750" y="6356350"/>
            <a:ext cx="2743200" cy="365125"/>
          </a:xfrm>
          <a:prstGeom prst="rect">
            <a:avLst/>
          </a:prstGeom>
        </p:spPr>
        <p:txBody>
          <a:bodyPr/>
          <a:lstStyle/>
          <a:p>
            <a:fld id="{C4B43809-9D17-4F49-A812-4E2A2D8FA0B2}" type="slidenum">
              <a:rPr lang="en-US" smtClean="0">
                <a:solidFill>
                  <a:prstClr val="black">
                    <a:tint val="75000"/>
                  </a:prstClr>
                </a:solidFill>
              </a:rPr>
              <a:pPr/>
              <a:t>‹#›</a:t>
            </a:fld>
            <a:endParaRPr lang="en-US">
              <a:solidFill>
                <a:prstClr val="black">
                  <a:tint val="75000"/>
                </a:prstClr>
              </a:solidFill>
            </a:endParaRPr>
          </a:p>
        </p:txBody>
      </p:sp>
      <p:grpSp>
        <p:nvGrpSpPr>
          <p:cNvPr id="7" name="Group 6"/>
          <p:cNvGrpSpPr/>
          <p:nvPr/>
        </p:nvGrpSpPr>
        <p:grpSpPr>
          <a:xfrm>
            <a:off x="0" y="1"/>
            <a:ext cx="418223" cy="6858000"/>
            <a:chOff x="325820" y="0"/>
            <a:chExt cx="418223" cy="6858000"/>
          </a:xfrm>
        </p:grpSpPr>
        <p:cxnSp>
          <p:nvCxnSpPr>
            <p:cNvPr id="8" name="Straight Connector 7"/>
            <p:cNvCxnSpPr/>
            <p:nvPr/>
          </p:nvCxnSpPr>
          <p:spPr>
            <a:xfrm>
              <a:off x="372289" y="0"/>
              <a:ext cx="0" cy="6858000"/>
            </a:xfrm>
            <a:prstGeom prst="line">
              <a:avLst/>
            </a:prstGeom>
            <a:ln w="3810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97572" y="0"/>
              <a:ext cx="0" cy="6858000"/>
            </a:xfrm>
            <a:prstGeom prst="line">
              <a:avLst/>
            </a:prstGeom>
            <a:ln>
              <a:solidFill>
                <a:srgbClr val="0096FF"/>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25820" y="0"/>
              <a:ext cx="0" cy="6858000"/>
            </a:xfrm>
            <a:prstGeom prst="line">
              <a:avLst/>
            </a:prstGeom>
            <a:ln w="38100">
              <a:solidFill>
                <a:srgbClr val="011893"/>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65227" y="0"/>
              <a:ext cx="0" cy="6858000"/>
            </a:xfrm>
            <a:prstGeom prst="line">
              <a:avLst/>
            </a:prstGeom>
            <a:ln>
              <a:solidFill>
                <a:srgbClr val="0096F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11696" y="0"/>
              <a:ext cx="0" cy="6858000"/>
            </a:xfrm>
            <a:prstGeom prst="line">
              <a:avLst/>
            </a:prstGeom>
            <a:ln w="952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04634" y="0"/>
              <a:ext cx="0" cy="6858000"/>
            </a:xfrm>
            <a:prstGeom prst="line">
              <a:avLst/>
            </a:prstGeom>
            <a:ln w="12700">
              <a:solidFill>
                <a:srgbClr val="011893"/>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51103" y="0"/>
              <a:ext cx="0" cy="685800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44043" y="0"/>
              <a:ext cx="0" cy="6858000"/>
            </a:xfrm>
            <a:prstGeom prst="line">
              <a:avLst/>
            </a:prstGeom>
            <a:ln w="1270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18758" y="0"/>
              <a:ext cx="0" cy="6858000"/>
            </a:xfrm>
            <a:prstGeom prst="line">
              <a:avLst/>
            </a:prstGeom>
            <a:ln w="952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58165" y="0"/>
              <a:ext cx="0" cy="6858000"/>
            </a:xfrm>
            <a:prstGeom prst="line">
              <a:avLst/>
            </a:prstGeom>
            <a:ln w="19050">
              <a:solidFill>
                <a:srgbClr val="0096FF"/>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0" y="853179"/>
            <a:ext cx="12192000" cy="18177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Rectangle 20"/>
          <p:cNvSpPr/>
          <p:nvPr userDrawn="1"/>
        </p:nvSpPr>
        <p:spPr>
          <a:xfrm>
            <a:off x="1111770" y="6447155"/>
            <a:ext cx="2929007" cy="239168"/>
          </a:xfrm>
          <a:prstGeom prst="rect">
            <a:avLst/>
          </a:prstGeom>
        </p:spPr>
        <p:txBody>
          <a:bodyPr wrap="none">
            <a:spAutoFit/>
          </a:bodyPr>
          <a:lstStyle/>
          <a:p>
            <a:pPr>
              <a:lnSpc>
                <a:spcPct val="106000"/>
              </a:lnSpc>
            </a:pPr>
            <a:r>
              <a:rPr lang="en-US" sz="900" b="1" cap="small" dirty="0">
                <a:solidFill>
                  <a:srgbClr val="5B9BD5">
                    <a:lumMod val="75000"/>
                    <a:alpha val="40000"/>
                  </a:srgbClr>
                </a:solidFill>
                <a:effectLst>
                  <a:glow rad="127000">
                    <a:prstClr val="white"/>
                  </a:glow>
                  <a:outerShdw blurRad="50800" dist="50800" dir="5400000" sx="0" sy="0" algn="ctr">
                    <a:prstClr val="white">
                      <a:lumMod val="85000"/>
                    </a:prstClr>
                  </a:outerShdw>
                </a:effectLst>
                <a:latin typeface="Garamond" panose="02020404030301010803" pitchFamily="18" charset="0"/>
                <a:ea typeface="Cambria" panose="02040503050406030204" pitchFamily="18" charset="0"/>
              </a:rPr>
              <a:t>Department</a:t>
            </a:r>
            <a:r>
              <a:rPr lang="en-US" sz="900" b="1" cap="small" dirty="0">
                <a:solidFill>
                  <a:srgbClr val="5B9BD5">
                    <a:lumMod val="75000"/>
                    <a:alpha val="40000"/>
                  </a:srgbClr>
                </a:solidFill>
                <a:effectLst>
                  <a:outerShdw blurRad="50800" dist="50800" dir="5400000" sx="0" sy="0" algn="ctr">
                    <a:prstClr val="white">
                      <a:lumMod val="85000"/>
                    </a:prstClr>
                  </a:outerShdw>
                  <a:reflection blurRad="6350" stA="50000" endA="300" endPos="50000" dist="29997" dir="5400000" sy="-100000" algn="bl" rotWithShape="0"/>
                </a:effectLst>
                <a:latin typeface="Garamond" panose="02020404030301010803" pitchFamily="18" charset="0"/>
                <a:ea typeface="Cambria" panose="02040503050406030204" pitchFamily="18" charset="0"/>
              </a:rPr>
              <a:t> </a:t>
            </a:r>
            <a:r>
              <a:rPr lang="en-US" sz="900" b="1" cap="small" dirty="0">
                <a:solidFill>
                  <a:srgbClr val="5B9BD5">
                    <a:lumMod val="75000"/>
                    <a:alpha val="40000"/>
                  </a:srgbClr>
                </a:solidFill>
                <a:effectLst>
                  <a:outerShdw blurRad="50800" dist="50800" dir="5400000" sx="0" sy="0" algn="ctr">
                    <a:prstClr val="white">
                      <a:lumMod val="85000"/>
                    </a:prstClr>
                  </a:outerShdw>
                </a:effectLst>
                <a:latin typeface="Garamond" panose="02020404030301010803" pitchFamily="18" charset="0"/>
                <a:ea typeface="Cambria" panose="02040503050406030204" pitchFamily="18" charset="0"/>
              </a:rPr>
              <a:t>of Applied Economics and Statistics</a:t>
            </a:r>
            <a:endParaRPr lang="en-US" sz="900" dirty="0">
              <a:solidFill>
                <a:srgbClr val="5B9BD5">
                  <a:lumMod val="75000"/>
                  <a:alpha val="40000"/>
                </a:srgbClr>
              </a:solidFill>
              <a:effectLst>
                <a:outerShdw blurRad="50800" dist="50800" dir="5400000" sx="0" sy="0" algn="ctr">
                  <a:prstClr val="white">
                    <a:lumMod val="85000"/>
                  </a:prstClr>
                </a:outerShdw>
              </a:effectLst>
              <a:latin typeface="Times New Roman" panose="02020603050405020304" pitchFamily="18" charset="0"/>
              <a:ea typeface="Times New Roman" panose="02020603050405020304" pitchFamily="18" charset="0"/>
            </a:endParaRPr>
          </a:p>
        </p:txBody>
      </p:sp>
      <p:pic>
        <p:nvPicPr>
          <p:cNvPr id="22" name="Picture 2" descr="https://www1.udel.edu/lock-down/ocm-graphics/internal/UDPrimaryLogo2945.jpg"/>
          <p:cNvPicPr>
            <a:picLocks noChangeAspect="1" noChangeArrowheads="1"/>
          </p:cNvPicPr>
          <p:nvPr userDrawn="1"/>
        </p:nvPicPr>
        <p:blipFill>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saturation sat="66000"/>
                    </a14:imgEffect>
                    <a14:imgEffect>
                      <a14:brightnessContrast bright="63000" contrast="-40000"/>
                    </a14:imgEffect>
                  </a14:imgLayer>
                </a14:imgProps>
              </a:ext>
              <a:ext uri="{28A0092B-C50C-407E-A947-70E740481C1C}">
                <a14:useLocalDpi xmlns:a14="http://schemas.microsoft.com/office/drawing/2010/main" val="0"/>
              </a:ext>
            </a:extLst>
          </a:blip>
          <a:srcRect/>
          <a:stretch>
            <a:fillRect/>
          </a:stretch>
        </p:blipFill>
        <p:spPr bwMode="auto">
          <a:xfrm>
            <a:off x="512009" y="6447155"/>
            <a:ext cx="673178" cy="274320"/>
          </a:xfrm>
          <a:prstGeom prst="rect">
            <a:avLst/>
          </a:prstGeom>
          <a:noFill/>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678812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459000" y="6356350"/>
            <a:ext cx="4114800" cy="365125"/>
          </a:xfrm>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a:xfrm>
            <a:off x="9293750" y="6356350"/>
            <a:ext cx="2743200" cy="365125"/>
          </a:xfrm>
          <a:prstGeom prst="rect">
            <a:avLst/>
          </a:prstGeom>
        </p:spPr>
        <p:txBody>
          <a:bodyPr/>
          <a:lstStyle/>
          <a:p>
            <a:fld id="{C4B43809-9D17-4F49-A812-4E2A2D8FA0B2}" type="slidenum">
              <a:rPr lang="en-US" smtClean="0">
                <a:solidFill>
                  <a:prstClr val="black">
                    <a:tint val="75000"/>
                  </a:prstClr>
                </a:solidFill>
              </a:rPr>
              <a:pPr/>
              <a:t>‹#›</a:t>
            </a:fld>
            <a:endParaRPr lang="en-US">
              <a:solidFill>
                <a:prstClr val="black">
                  <a:tint val="75000"/>
                </a:prstClr>
              </a:solidFill>
            </a:endParaRPr>
          </a:p>
        </p:txBody>
      </p:sp>
      <p:grpSp>
        <p:nvGrpSpPr>
          <p:cNvPr id="5" name="Group 4"/>
          <p:cNvGrpSpPr/>
          <p:nvPr/>
        </p:nvGrpSpPr>
        <p:grpSpPr>
          <a:xfrm>
            <a:off x="0" y="1"/>
            <a:ext cx="418223" cy="6858000"/>
            <a:chOff x="325820" y="0"/>
            <a:chExt cx="418223" cy="6858000"/>
          </a:xfrm>
        </p:grpSpPr>
        <p:cxnSp>
          <p:nvCxnSpPr>
            <p:cNvPr id="6" name="Straight Connector 5"/>
            <p:cNvCxnSpPr/>
            <p:nvPr/>
          </p:nvCxnSpPr>
          <p:spPr>
            <a:xfrm>
              <a:off x="372289" y="0"/>
              <a:ext cx="0" cy="6858000"/>
            </a:xfrm>
            <a:prstGeom prst="line">
              <a:avLst/>
            </a:prstGeom>
            <a:ln w="3810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97572" y="0"/>
              <a:ext cx="0" cy="6858000"/>
            </a:xfrm>
            <a:prstGeom prst="line">
              <a:avLst/>
            </a:prstGeom>
            <a:ln>
              <a:solidFill>
                <a:srgbClr val="0096FF"/>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25820" y="0"/>
              <a:ext cx="0" cy="6858000"/>
            </a:xfrm>
            <a:prstGeom prst="line">
              <a:avLst/>
            </a:prstGeom>
            <a:ln w="38100">
              <a:solidFill>
                <a:srgbClr val="011893"/>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65227" y="0"/>
              <a:ext cx="0" cy="6858000"/>
            </a:xfrm>
            <a:prstGeom prst="line">
              <a:avLst/>
            </a:prstGeom>
            <a:ln>
              <a:solidFill>
                <a:srgbClr val="0096FF"/>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11696" y="0"/>
              <a:ext cx="0" cy="6858000"/>
            </a:xfrm>
            <a:prstGeom prst="line">
              <a:avLst/>
            </a:prstGeom>
            <a:ln w="952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04634" y="0"/>
              <a:ext cx="0" cy="6858000"/>
            </a:xfrm>
            <a:prstGeom prst="line">
              <a:avLst/>
            </a:prstGeom>
            <a:ln w="12700">
              <a:solidFill>
                <a:srgbClr val="011893"/>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51103" y="0"/>
              <a:ext cx="0" cy="685800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44043" y="0"/>
              <a:ext cx="0" cy="6858000"/>
            </a:xfrm>
            <a:prstGeom prst="line">
              <a:avLst/>
            </a:prstGeom>
            <a:ln w="1270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18758" y="0"/>
              <a:ext cx="0" cy="6858000"/>
            </a:xfrm>
            <a:prstGeom prst="line">
              <a:avLst/>
            </a:prstGeom>
            <a:ln w="952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58165" y="0"/>
              <a:ext cx="0" cy="6858000"/>
            </a:xfrm>
            <a:prstGeom prst="line">
              <a:avLst/>
            </a:prstGeom>
            <a:ln w="19050">
              <a:solidFill>
                <a:srgbClr val="0096FF"/>
              </a:solidFill>
            </a:ln>
          </p:spPr>
          <p:style>
            <a:lnRef idx="1">
              <a:schemeClr val="accent1"/>
            </a:lnRef>
            <a:fillRef idx="0">
              <a:schemeClr val="accent1"/>
            </a:fillRef>
            <a:effectRef idx="0">
              <a:schemeClr val="accent1"/>
            </a:effectRef>
            <a:fontRef idx="minor">
              <a:schemeClr val="tx1"/>
            </a:fontRef>
          </p:style>
        </p:cxnSp>
      </p:grpSp>
      <p:sp>
        <p:nvSpPr>
          <p:cNvPr id="19" name="Rectangle 18"/>
          <p:cNvSpPr/>
          <p:nvPr userDrawn="1"/>
        </p:nvSpPr>
        <p:spPr>
          <a:xfrm>
            <a:off x="1111770" y="6447155"/>
            <a:ext cx="2929007" cy="239168"/>
          </a:xfrm>
          <a:prstGeom prst="rect">
            <a:avLst/>
          </a:prstGeom>
        </p:spPr>
        <p:txBody>
          <a:bodyPr wrap="none">
            <a:spAutoFit/>
          </a:bodyPr>
          <a:lstStyle/>
          <a:p>
            <a:pPr>
              <a:lnSpc>
                <a:spcPct val="106000"/>
              </a:lnSpc>
            </a:pPr>
            <a:r>
              <a:rPr lang="en-US" sz="900" b="1" cap="small" dirty="0">
                <a:solidFill>
                  <a:srgbClr val="5B9BD5">
                    <a:lumMod val="75000"/>
                    <a:alpha val="40000"/>
                  </a:srgbClr>
                </a:solidFill>
                <a:effectLst>
                  <a:glow rad="127000">
                    <a:prstClr val="white"/>
                  </a:glow>
                  <a:outerShdw blurRad="50800" dist="50800" dir="5400000" sx="0" sy="0" algn="ctr">
                    <a:prstClr val="white">
                      <a:lumMod val="85000"/>
                    </a:prstClr>
                  </a:outerShdw>
                </a:effectLst>
                <a:latin typeface="Garamond" panose="02020404030301010803" pitchFamily="18" charset="0"/>
                <a:ea typeface="Cambria" panose="02040503050406030204" pitchFamily="18" charset="0"/>
              </a:rPr>
              <a:t>Department</a:t>
            </a:r>
            <a:r>
              <a:rPr lang="en-US" sz="900" b="1" cap="small" dirty="0">
                <a:solidFill>
                  <a:srgbClr val="5B9BD5">
                    <a:lumMod val="75000"/>
                    <a:alpha val="40000"/>
                  </a:srgbClr>
                </a:solidFill>
                <a:effectLst>
                  <a:outerShdw blurRad="50800" dist="50800" dir="5400000" sx="0" sy="0" algn="ctr">
                    <a:prstClr val="white">
                      <a:lumMod val="85000"/>
                    </a:prstClr>
                  </a:outerShdw>
                  <a:reflection blurRad="6350" stA="50000" endA="300" endPos="50000" dist="29997" dir="5400000" sy="-100000" algn="bl" rotWithShape="0"/>
                </a:effectLst>
                <a:latin typeface="Garamond" panose="02020404030301010803" pitchFamily="18" charset="0"/>
                <a:ea typeface="Cambria" panose="02040503050406030204" pitchFamily="18" charset="0"/>
              </a:rPr>
              <a:t> </a:t>
            </a:r>
            <a:r>
              <a:rPr lang="en-US" sz="900" b="1" cap="small" dirty="0">
                <a:solidFill>
                  <a:srgbClr val="5B9BD5">
                    <a:lumMod val="75000"/>
                    <a:alpha val="40000"/>
                  </a:srgbClr>
                </a:solidFill>
                <a:effectLst>
                  <a:outerShdw blurRad="50800" dist="50800" dir="5400000" sx="0" sy="0" algn="ctr">
                    <a:prstClr val="white">
                      <a:lumMod val="85000"/>
                    </a:prstClr>
                  </a:outerShdw>
                </a:effectLst>
                <a:latin typeface="Garamond" panose="02020404030301010803" pitchFamily="18" charset="0"/>
                <a:ea typeface="Cambria" panose="02040503050406030204" pitchFamily="18" charset="0"/>
              </a:rPr>
              <a:t>of Applied Economics and Statistics</a:t>
            </a:r>
            <a:endParaRPr lang="en-US" sz="900" dirty="0">
              <a:solidFill>
                <a:srgbClr val="5B9BD5">
                  <a:lumMod val="75000"/>
                  <a:alpha val="40000"/>
                </a:srgbClr>
              </a:solidFill>
              <a:effectLst>
                <a:outerShdw blurRad="50800" dist="50800" dir="5400000" sx="0" sy="0" algn="ctr">
                  <a:prstClr val="white">
                    <a:lumMod val="85000"/>
                  </a:prstClr>
                </a:outerShdw>
              </a:effectLst>
              <a:latin typeface="Times New Roman" panose="02020603050405020304" pitchFamily="18" charset="0"/>
              <a:ea typeface="Times New Roman" panose="02020603050405020304" pitchFamily="18" charset="0"/>
            </a:endParaRPr>
          </a:p>
        </p:txBody>
      </p:sp>
      <p:pic>
        <p:nvPicPr>
          <p:cNvPr id="20" name="Picture 2" descr="https://www1.udel.edu/lock-down/ocm-graphics/internal/UDPrimaryLogo2945.jpg"/>
          <p:cNvPicPr>
            <a:picLocks noChangeAspect="1" noChangeArrowheads="1"/>
          </p:cNvPicPr>
          <p:nvPr userDrawn="1"/>
        </p:nvPicPr>
        <p:blipFill>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saturation sat="66000"/>
                    </a14:imgEffect>
                    <a14:imgEffect>
                      <a14:brightnessContrast bright="63000" contrast="-40000"/>
                    </a14:imgEffect>
                  </a14:imgLayer>
                </a14:imgProps>
              </a:ext>
              <a:ext uri="{28A0092B-C50C-407E-A947-70E740481C1C}">
                <a14:useLocalDpi xmlns:a14="http://schemas.microsoft.com/office/drawing/2010/main" val="0"/>
              </a:ext>
            </a:extLst>
          </a:blip>
          <a:srcRect/>
          <a:stretch>
            <a:fillRect/>
          </a:stretch>
        </p:blipFill>
        <p:spPr bwMode="auto">
          <a:xfrm>
            <a:off x="512009" y="6447155"/>
            <a:ext cx="673178" cy="274320"/>
          </a:xfrm>
          <a:prstGeom prst="rect">
            <a:avLst/>
          </a:prstGeom>
          <a:noFill/>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482151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xfrm>
            <a:off x="1930400" y="6245225"/>
            <a:ext cx="2540000" cy="476250"/>
          </a:xfrm>
          <a:prstGeom prst="rect">
            <a:avLst/>
          </a:prstGeom>
          <a:ln/>
        </p:spPr>
        <p:txBody>
          <a:bodyPr/>
          <a:lstStyle>
            <a:lvl1pPr>
              <a:defRPr/>
            </a:lvl1pPr>
          </a:lstStyle>
          <a:p>
            <a:pPr>
              <a:defRPr/>
            </a:pPr>
            <a:endParaRPr lang="en-US">
              <a:solidFill>
                <a:prstClr val="black"/>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prstClr val="black">
                  <a:tint val="75000"/>
                </a:prstClr>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3D70E7F7-4B0D-406E-B713-7A24CCF82DE2}"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180144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197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noChangeArrowheads="1"/>
          </p:cNvSpPr>
          <p:nvPr>
            <p:ph type="dt" sz="half" idx="10"/>
          </p:nvPr>
        </p:nvSpPr>
        <p:spPr>
          <a:xfrm>
            <a:off x="609600" y="6356351"/>
            <a:ext cx="2844800" cy="365125"/>
          </a:xfrm>
          <a:prstGeom prst="rect">
            <a:avLst/>
          </a:prstGeom>
          <a:ln/>
        </p:spPr>
        <p:txBody>
          <a:bodyPr/>
          <a:lstStyle>
            <a:lvl1pPr>
              <a:defRPr/>
            </a:lvl1pPr>
          </a:lstStyle>
          <a:p>
            <a:pPr>
              <a:defRPr/>
            </a:pPr>
            <a:endParaRPr lang="en-US">
              <a:solidFill>
                <a:prstClr val="black"/>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prstClr val="black">
                  <a:tint val="75000"/>
                </a:prstClr>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85EF9F8-F853-4776-8B88-AD2203639259}"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382022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07827" y="148966"/>
            <a:ext cx="9144000" cy="1524000"/>
          </a:xfrm>
        </p:spPr>
        <p:txBody>
          <a:bodyPr anchor="b">
            <a:normAutofit/>
          </a:bodyPr>
          <a:lstStyle>
            <a:lvl1pPr algn="ctr">
              <a:defRPr sz="4400" b="1">
                <a:solidFill>
                  <a:srgbClr val="0432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31062" y="2303204"/>
            <a:ext cx="9144000" cy="3746614"/>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6" name="Slide Number Placeholder 5"/>
          <p:cNvSpPr>
            <a:spLocks noGrp="1"/>
          </p:cNvSpPr>
          <p:nvPr>
            <p:ph type="sldNum" sz="quarter" idx="12"/>
          </p:nvPr>
        </p:nvSpPr>
        <p:spPr>
          <a:xfrm>
            <a:off x="9293750" y="6356350"/>
            <a:ext cx="2743200" cy="365125"/>
          </a:xfrm>
          <a:prstGeom prst="rect">
            <a:avLst/>
          </a:prstGeom>
        </p:spPr>
        <p:txBody>
          <a:bodyPr/>
          <a:lstStyle/>
          <a:p>
            <a:fld id="{C4B43809-9D17-4F49-A812-4E2A2D8FA0B2}" type="slidenum">
              <a:rPr lang="en-US" smtClean="0">
                <a:solidFill>
                  <a:prstClr val="black">
                    <a:tint val="75000"/>
                  </a:prstClr>
                </a:solidFill>
              </a:rPr>
              <a:pPr/>
              <a:t>‹#›</a:t>
            </a:fld>
            <a:endParaRPr lang="en-US">
              <a:solidFill>
                <a:prstClr val="black">
                  <a:tint val="75000"/>
                </a:prstClr>
              </a:solidFill>
            </a:endParaRPr>
          </a:p>
        </p:txBody>
      </p:sp>
      <p:grpSp>
        <p:nvGrpSpPr>
          <p:cNvPr id="7" name="Group 6"/>
          <p:cNvGrpSpPr/>
          <p:nvPr/>
        </p:nvGrpSpPr>
        <p:grpSpPr>
          <a:xfrm>
            <a:off x="0" y="1"/>
            <a:ext cx="418223" cy="6858000"/>
            <a:chOff x="325820" y="0"/>
            <a:chExt cx="418223" cy="6858000"/>
          </a:xfrm>
        </p:grpSpPr>
        <p:cxnSp>
          <p:nvCxnSpPr>
            <p:cNvPr id="8" name="Straight Connector 7"/>
            <p:cNvCxnSpPr/>
            <p:nvPr/>
          </p:nvCxnSpPr>
          <p:spPr>
            <a:xfrm>
              <a:off x="372289" y="0"/>
              <a:ext cx="0" cy="6858000"/>
            </a:xfrm>
            <a:prstGeom prst="line">
              <a:avLst/>
            </a:prstGeom>
            <a:ln w="3810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97572" y="0"/>
              <a:ext cx="0" cy="6858000"/>
            </a:xfrm>
            <a:prstGeom prst="line">
              <a:avLst/>
            </a:prstGeom>
            <a:ln>
              <a:solidFill>
                <a:srgbClr val="0096FF"/>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25820" y="0"/>
              <a:ext cx="0" cy="6858000"/>
            </a:xfrm>
            <a:prstGeom prst="line">
              <a:avLst/>
            </a:prstGeom>
            <a:ln w="38100">
              <a:solidFill>
                <a:srgbClr val="011893"/>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65227" y="0"/>
              <a:ext cx="0" cy="6858000"/>
            </a:xfrm>
            <a:prstGeom prst="line">
              <a:avLst/>
            </a:prstGeom>
            <a:ln>
              <a:solidFill>
                <a:srgbClr val="0096F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11696" y="0"/>
              <a:ext cx="0" cy="6858000"/>
            </a:xfrm>
            <a:prstGeom prst="line">
              <a:avLst/>
            </a:prstGeom>
            <a:ln w="952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04634" y="0"/>
              <a:ext cx="0" cy="6858000"/>
            </a:xfrm>
            <a:prstGeom prst="line">
              <a:avLst/>
            </a:prstGeom>
            <a:ln w="12700">
              <a:solidFill>
                <a:srgbClr val="011893"/>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51103" y="0"/>
              <a:ext cx="0" cy="685800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44043" y="0"/>
              <a:ext cx="0" cy="6858000"/>
            </a:xfrm>
            <a:prstGeom prst="line">
              <a:avLst/>
            </a:prstGeom>
            <a:ln w="1270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18758" y="0"/>
              <a:ext cx="0" cy="6858000"/>
            </a:xfrm>
            <a:prstGeom prst="line">
              <a:avLst/>
            </a:prstGeom>
            <a:ln w="952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58165" y="0"/>
              <a:ext cx="0" cy="6858000"/>
            </a:xfrm>
            <a:prstGeom prst="line">
              <a:avLst/>
            </a:prstGeom>
            <a:ln w="19050">
              <a:solidFill>
                <a:srgbClr val="0096FF"/>
              </a:solidFill>
            </a:ln>
          </p:spPr>
          <p:style>
            <a:lnRef idx="1">
              <a:schemeClr val="accent1"/>
            </a:lnRef>
            <a:fillRef idx="0">
              <a:schemeClr val="accent1"/>
            </a:fillRef>
            <a:effectRef idx="0">
              <a:schemeClr val="accent1"/>
            </a:effectRef>
            <a:fontRef idx="minor">
              <a:schemeClr val="tx1"/>
            </a:fontRef>
          </p:style>
        </p:cxnSp>
      </p:grpSp>
      <p:sp>
        <p:nvSpPr>
          <p:cNvPr id="19" name="Rectangle 18"/>
          <p:cNvSpPr/>
          <p:nvPr/>
        </p:nvSpPr>
        <p:spPr>
          <a:xfrm>
            <a:off x="0" y="1707891"/>
            <a:ext cx="12145532" cy="51435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Rectangle 3"/>
          <p:cNvSpPr/>
          <p:nvPr/>
        </p:nvSpPr>
        <p:spPr>
          <a:xfrm>
            <a:off x="1603410" y="6307110"/>
            <a:ext cx="4424737" cy="320729"/>
          </a:xfrm>
          <a:prstGeom prst="rect">
            <a:avLst/>
          </a:prstGeom>
        </p:spPr>
        <p:txBody>
          <a:bodyPr wrap="none">
            <a:spAutoFit/>
          </a:bodyPr>
          <a:lstStyle/>
          <a:p>
            <a:pPr>
              <a:lnSpc>
                <a:spcPct val="106000"/>
              </a:lnSpc>
            </a:pPr>
            <a:r>
              <a:rPr lang="en-US" sz="1400" b="1" cap="small" dirty="0">
                <a:solidFill>
                  <a:srgbClr val="5B9BD5">
                    <a:lumMod val="75000"/>
                    <a:alpha val="40000"/>
                  </a:srgbClr>
                </a:solidFill>
                <a:effectLst>
                  <a:glow rad="127000">
                    <a:prstClr val="white"/>
                  </a:glow>
                  <a:outerShdw blurRad="50800" dist="50800" dir="5400000" sx="0" sy="0" algn="ctr">
                    <a:prstClr val="white">
                      <a:lumMod val="85000"/>
                    </a:prstClr>
                  </a:outerShdw>
                </a:effectLst>
                <a:latin typeface="Garamond" panose="02020404030301010803" pitchFamily="18" charset="0"/>
                <a:ea typeface="Cambria" panose="02040503050406030204" pitchFamily="18" charset="0"/>
              </a:rPr>
              <a:t>Department</a:t>
            </a:r>
            <a:r>
              <a:rPr lang="en-US" sz="1400" b="1" cap="small" dirty="0">
                <a:solidFill>
                  <a:srgbClr val="5B9BD5">
                    <a:lumMod val="75000"/>
                    <a:alpha val="40000"/>
                  </a:srgbClr>
                </a:solidFill>
                <a:effectLst>
                  <a:outerShdw blurRad="50800" dist="50800" dir="5400000" sx="0" sy="0" algn="ctr">
                    <a:prstClr val="white">
                      <a:lumMod val="85000"/>
                    </a:prstClr>
                  </a:outerShdw>
                  <a:reflection blurRad="6350" stA="50000" endA="300" endPos="50000" dist="29997" dir="5400000" sy="-100000" algn="bl" rotWithShape="0"/>
                </a:effectLst>
                <a:latin typeface="Garamond" panose="02020404030301010803" pitchFamily="18" charset="0"/>
                <a:ea typeface="Cambria" panose="02040503050406030204" pitchFamily="18" charset="0"/>
              </a:rPr>
              <a:t> </a:t>
            </a:r>
            <a:r>
              <a:rPr lang="en-US" sz="1400" b="1" cap="small" dirty="0">
                <a:solidFill>
                  <a:srgbClr val="5B9BD5">
                    <a:lumMod val="75000"/>
                    <a:alpha val="40000"/>
                  </a:srgbClr>
                </a:solidFill>
                <a:effectLst>
                  <a:outerShdw blurRad="50800" dist="50800" dir="5400000" sx="0" sy="0" algn="ctr">
                    <a:prstClr val="white">
                      <a:lumMod val="85000"/>
                    </a:prstClr>
                  </a:outerShdw>
                </a:effectLst>
                <a:latin typeface="Garamond" panose="02020404030301010803" pitchFamily="18" charset="0"/>
                <a:ea typeface="Cambria" panose="02040503050406030204" pitchFamily="18" charset="0"/>
              </a:rPr>
              <a:t>of Applied Economics and Statistics</a:t>
            </a:r>
            <a:endParaRPr lang="en-US" sz="1400" dirty="0">
              <a:solidFill>
                <a:srgbClr val="5B9BD5">
                  <a:lumMod val="75000"/>
                  <a:alpha val="40000"/>
                </a:srgbClr>
              </a:solidFill>
              <a:effectLst>
                <a:outerShdw blurRad="50800" dist="50800" dir="5400000" sx="0" sy="0" algn="ctr">
                  <a:prstClr val="white">
                    <a:lumMod val="85000"/>
                  </a:prstClr>
                </a:outerShdw>
              </a:effectLst>
              <a:latin typeface="Times New Roman" panose="02020603050405020304" pitchFamily="18" charset="0"/>
              <a:ea typeface="Times New Roman" panose="02020603050405020304" pitchFamily="18" charset="0"/>
            </a:endParaRPr>
          </a:p>
        </p:txBody>
      </p:sp>
      <p:pic>
        <p:nvPicPr>
          <p:cNvPr id="1026" name="Picture 2" descr="https://www1.udel.edu/lock-down/ocm-graphics/internal/UDPrimaryLogo2945.jpg"/>
          <p:cNvPicPr>
            <a:picLocks noChangeAspect="1" noChangeArrowheads="1"/>
          </p:cNvPicPr>
          <p:nvPr/>
        </p:nvPicPr>
        <p:blipFill>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saturation sat="66000"/>
                    </a14:imgEffect>
                    <a14:imgEffect>
                      <a14:brightnessContrast bright="65000" contrast="-40000"/>
                    </a14:imgEffect>
                  </a14:imgLayer>
                </a14:imgProps>
              </a:ext>
              <a:ext uri="{28A0092B-C50C-407E-A947-70E740481C1C}">
                <a14:useLocalDpi xmlns:a14="http://schemas.microsoft.com/office/drawing/2010/main" val="0"/>
              </a:ext>
            </a:extLst>
          </a:blip>
          <a:srcRect/>
          <a:stretch>
            <a:fillRect/>
          </a:stretch>
        </p:blipFill>
        <p:spPr bwMode="auto">
          <a:xfrm>
            <a:off x="540231" y="6238875"/>
            <a:ext cx="1121963" cy="457200"/>
          </a:xfrm>
          <a:prstGeom prst="rect">
            <a:avLst/>
          </a:prstGeom>
          <a:noFill/>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772408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92727" y="110425"/>
            <a:ext cx="10661073" cy="775854"/>
          </a:xfrm>
        </p:spPr>
        <p:txBody>
          <a:bodyPr>
            <a:normAutofit/>
          </a:bodyPr>
          <a:lstStyle>
            <a:lvl1pPr>
              <a:defRPr sz="4000" b="1">
                <a:solidFill>
                  <a:srgbClr val="0432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92727" y="1100403"/>
            <a:ext cx="10661073" cy="50765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4459000" y="6356350"/>
            <a:ext cx="4114800" cy="365125"/>
          </a:xfr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9304260" y="6356350"/>
            <a:ext cx="2743200" cy="365125"/>
          </a:xfrm>
          <a:prstGeom prst="rect">
            <a:avLst/>
          </a:prstGeom>
        </p:spPr>
        <p:txBody>
          <a:bodyPr/>
          <a:lstStyle/>
          <a:p>
            <a:fld id="{C4B43809-9D17-4F49-A812-4E2A2D8FA0B2}" type="slidenum">
              <a:rPr lang="en-US" smtClean="0">
                <a:solidFill>
                  <a:prstClr val="black">
                    <a:tint val="75000"/>
                  </a:prstClr>
                </a:solidFill>
              </a:rPr>
              <a:pPr/>
              <a:t>‹#›</a:t>
            </a:fld>
            <a:endParaRPr lang="en-US">
              <a:solidFill>
                <a:prstClr val="black">
                  <a:tint val="75000"/>
                </a:prstClr>
              </a:solidFill>
            </a:endParaRPr>
          </a:p>
        </p:txBody>
      </p:sp>
      <p:grpSp>
        <p:nvGrpSpPr>
          <p:cNvPr id="7" name="Group 6"/>
          <p:cNvGrpSpPr/>
          <p:nvPr/>
        </p:nvGrpSpPr>
        <p:grpSpPr>
          <a:xfrm>
            <a:off x="0" y="1"/>
            <a:ext cx="418223" cy="6858000"/>
            <a:chOff x="325820" y="0"/>
            <a:chExt cx="418223" cy="6858000"/>
          </a:xfrm>
        </p:grpSpPr>
        <p:cxnSp>
          <p:nvCxnSpPr>
            <p:cNvPr id="8" name="Straight Connector 7"/>
            <p:cNvCxnSpPr/>
            <p:nvPr/>
          </p:nvCxnSpPr>
          <p:spPr>
            <a:xfrm>
              <a:off x="372289" y="0"/>
              <a:ext cx="0" cy="6858000"/>
            </a:xfrm>
            <a:prstGeom prst="line">
              <a:avLst/>
            </a:prstGeom>
            <a:ln w="3810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97572" y="0"/>
              <a:ext cx="0" cy="6858000"/>
            </a:xfrm>
            <a:prstGeom prst="line">
              <a:avLst/>
            </a:prstGeom>
            <a:ln>
              <a:solidFill>
                <a:srgbClr val="0096FF"/>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25820" y="0"/>
              <a:ext cx="0" cy="6858000"/>
            </a:xfrm>
            <a:prstGeom prst="line">
              <a:avLst/>
            </a:prstGeom>
            <a:ln w="38100">
              <a:solidFill>
                <a:srgbClr val="011893"/>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65227" y="0"/>
              <a:ext cx="0" cy="6858000"/>
            </a:xfrm>
            <a:prstGeom prst="line">
              <a:avLst/>
            </a:prstGeom>
            <a:ln>
              <a:solidFill>
                <a:srgbClr val="0096F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11696" y="0"/>
              <a:ext cx="0" cy="6858000"/>
            </a:xfrm>
            <a:prstGeom prst="line">
              <a:avLst/>
            </a:prstGeom>
            <a:ln w="952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04634" y="0"/>
              <a:ext cx="0" cy="6858000"/>
            </a:xfrm>
            <a:prstGeom prst="line">
              <a:avLst/>
            </a:prstGeom>
            <a:ln w="12700">
              <a:solidFill>
                <a:srgbClr val="011893"/>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51103" y="0"/>
              <a:ext cx="0" cy="685800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44043" y="0"/>
              <a:ext cx="0" cy="6858000"/>
            </a:xfrm>
            <a:prstGeom prst="line">
              <a:avLst/>
            </a:prstGeom>
            <a:ln w="1270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18758" y="0"/>
              <a:ext cx="0" cy="6858000"/>
            </a:xfrm>
            <a:prstGeom prst="line">
              <a:avLst/>
            </a:prstGeom>
            <a:ln w="952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58165" y="0"/>
              <a:ext cx="0" cy="6858000"/>
            </a:xfrm>
            <a:prstGeom prst="line">
              <a:avLst/>
            </a:prstGeom>
            <a:ln w="19050">
              <a:solidFill>
                <a:srgbClr val="0096FF"/>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0" y="902456"/>
            <a:ext cx="12192000" cy="18177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3" name="Picture 2" descr="https://www1.udel.edu/lock-down/ocm-graphics/internal/UDPrimaryLogo2945.jpg"/>
          <p:cNvPicPr>
            <a:picLocks noChangeAspect="1" noChangeArrowheads="1"/>
          </p:cNvPicPr>
          <p:nvPr userDrawn="1"/>
        </p:nvPicPr>
        <p:blipFill>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saturation sat="66000"/>
                    </a14:imgEffect>
                    <a14:imgEffect>
                      <a14:brightnessContrast bright="63000" contrast="-40000"/>
                    </a14:imgEffect>
                  </a14:imgLayer>
                </a14:imgProps>
              </a:ext>
              <a:ext uri="{28A0092B-C50C-407E-A947-70E740481C1C}">
                <a14:useLocalDpi xmlns:a14="http://schemas.microsoft.com/office/drawing/2010/main" val="0"/>
              </a:ext>
            </a:extLst>
          </a:blip>
          <a:srcRect/>
          <a:stretch>
            <a:fillRect/>
          </a:stretch>
        </p:blipFill>
        <p:spPr bwMode="auto">
          <a:xfrm>
            <a:off x="512009" y="6447155"/>
            <a:ext cx="673178" cy="274320"/>
          </a:xfrm>
          <a:prstGeom prst="rect">
            <a:avLst/>
          </a:prstGeom>
          <a:noFill/>
          <a:effectLst/>
          <a:extLst>
            <a:ext uri="{909E8E84-426E-40dd-AFC4-6F175D3DCCD1}">
              <a14:hiddenFill xmlns:a14="http://schemas.microsoft.com/office/drawing/2010/main" xmlns="">
                <a:solidFill>
                  <a:srgbClr val="FFFFFF"/>
                </a:solidFill>
              </a14:hiddenFill>
            </a:ext>
          </a:extLst>
        </p:spPr>
      </p:pic>
      <p:sp>
        <p:nvSpPr>
          <p:cNvPr id="24" name="Rectangle 23"/>
          <p:cNvSpPr/>
          <p:nvPr userDrawn="1"/>
        </p:nvSpPr>
        <p:spPr>
          <a:xfrm>
            <a:off x="1111770" y="6447155"/>
            <a:ext cx="2929007" cy="239168"/>
          </a:xfrm>
          <a:prstGeom prst="rect">
            <a:avLst/>
          </a:prstGeom>
        </p:spPr>
        <p:txBody>
          <a:bodyPr wrap="none">
            <a:spAutoFit/>
          </a:bodyPr>
          <a:lstStyle/>
          <a:p>
            <a:pPr>
              <a:lnSpc>
                <a:spcPct val="106000"/>
              </a:lnSpc>
            </a:pPr>
            <a:r>
              <a:rPr lang="en-US" sz="900" b="1" cap="small" dirty="0">
                <a:solidFill>
                  <a:srgbClr val="5B9BD5">
                    <a:lumMod val="75000"/>
                    <a:alpha val="40000"/>
                  </a:srgbClr>
                </a:solidFill>
                <a:effectLst>
                  <a:glow rad="127000">
                    <a:prstClr val="white"/>
                  </a:glow>
                  <a:outerShdw blurRad="50800" dist="50800" dir="5400000" sx="0" sy="0" algn="ctr">
                    <a:prstClr val="white">
                      <a:lumMod val="85000"/>
                    </a:prstClr>
                  </a:outerShdw>
                </a:effectLst>
                <a:latin typeface="Garamond" panose="02020404030301010803" pitchFamily="18" charset="0"/>
                <a:ea typeface="Cambria" panose="02040503050406030204" pitchFamily="18" charset="0"/>
              </a:rPr>
              <a:t>Department</a:t>
            </a:r>
            <a:r>
              <a:rPr lang="en-US" sz="900" b="1" cap="small" dirty="0">
                <a:solidFill>
                  <a:srgbClr val="5B9BD5">
                    <a:lumMod val="75000"/>
                    <a:alpha val="40000"/>
                  </a:srgbClr>
                </a:solidFill>
                <a:effectLst>
                  <a:outerShdw blurRad="50800" dist="50800" dir="5400000" sx="0" sy="0" algn="ctr">
                    <a:prstClr val="white">
                      <a:lumMod val="85000"/>
                    </a:prstClr>
                  </a:outerShdw>
                  <a:reflection blurRad="6350" stA="50000" endA="300" endPos="50000" dist="29997" dir="5400000" sy="-100000" algn="bl" rotWithShape="0"/>
                </a:effectLst>
                <a:latin typeface="Garamond" panose="02020404030301010803" pitchFamily="18" charset="0"/>
                <a:ea typeface="Cambria" panose="02040503050406030204" pitchFamily="18" charset="0"/>
              </a:rPr>
              <a:t> </a:t>
            </a:r>
            <a:r>
              <a:rPr lang="en-US" sz="900" b="1" cap="small" dirty="0">
                <a:solidFill>
                  <a:srgbClr val="5B9BD5">
                    <a:lumMod val="75000"/>
                    <a:alpha val="40000"/>
                  </a:srgbClr>
                </a:solidFill>
                <a:effectLst>
                  <a:outerShdw blurRad="50800" dist="50800" dir="5400000" sx="0" sy="0" algn="ctr">
                    <a:prstClr val="white">
                      <a:lumMod val="85000"/>
                    </a:prstClr>
                  </a:outerShdw>
                </a:effectLst>
                <a:latin typeface="Garamond" panose="02020404030301010803" pitchFamily="18" charset="0"/>
                <a:ea typeface="Cambria" panose="02040503050406030204" pitchFamily="18" charset="0"/>
              </a:rPr>
              <a:t>of Applied Economics and Statistics</a:t>
            </a:r>
            <a:endParaRPr lang="en-US" sz="900" dirty="0">
              <a:solidFill>
                <a:srgbClr val="5B9BD5">
                  <a:lumMod val="75000"/>
                  <a:alpha val="40000"/>
                </a:srgbClr>
              </a:solidFill>
              <a:effectLst>
                <a:outerShdw blurRad="50800" dist="50800" dir="5400000" sx="0" sy="0" algn="ctr">
                  <a:prstClr val="white">
                    <a:lumMod val="85000"/>
                  </a:prstClr>
                </a:outerShdw>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159529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7" name="Slide Number Placeholder 6"/>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B43809-9D17-4F49-A812-4E2A2D8FA0B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7047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7" name="Slide Number Placeholder 6"/>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B43809-9D17-4F49-A812-4E2A2D8FA0B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5458179"/>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Microsoft_Excel_97-2003_Worksheet1.xls"/><Relationship Id="rId2" Type="http://schemas.openxmlformats.org/officeDocument/2006/relationships/slideLayout" Target="../slideLayouts/slideLayout5.xml"/><Relationship Id="rId1" Type="http://schemas.openxmlformats.org/officeDocument/2006/relationships/vmlDrawing" Target="../drawings/vmlDrawing1.vml"/><Relationship Id="rId4" Type="http://schemas.openxmlformats.org/officeDocument/2006/relationships/image" Target="../media/image10.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Microsoft_Excel_97-2003_Worksheet2.xls"/><Relationship Id="rId2" Type="http://schemas.openxmlformats.org/officeDocument/2006/relationships/slideLayout" Target="../slideLayouts/slideLayout5.xml"/><Relationship Id="rId1" Type="http://schemas.openxmlformats.org/officeDocument/2006/relationships/vmlDrawing" Target="../drawings/vmlDrawing2.vml"/><Relationship Id="rId4" Type="http://schemas.openxmlformats.org/officeDocument/2006/relationships/image" Target="../media/image11.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Microsoft_Excel_97-2003_Worksheet3.xls"/><Relationship Id="rId2" Type="http://schemas.openxmlformats.org/officeDocument/2006/relationships/slideLayout" Target="../slideLayouts/slideLayout5.xml"/><Relationship Id="rId1" Type="http://schemas.openxmlformats.org/officeDocument/2006/relationships/vmlDrawing" Target="../drawings/vmlDrawing3.vml"/><Relationship Id="rId4" Type="http://schemas.openxmlformats.org/officeDocument/2006/relationships/image" Target="../media/image12.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Microsoft_Excel_97-2003_Worksheet4.xls"/><Relationship Id="rId2" Type="http://schemas.openxmlformats.org/officeDocument/2006/relationships/slideLayout" Target="../slideLayouts/slideLayout5.xml"/><Relationship Id="rId1" Type="http://schemas.openxmlformats.org/officeDocument/2006/relationships/vmlDrawing" Target="../drawings/vmlDrawing4.vml"/><Relationship Id="rId6" Type="http://schemas.openxmlformats.org/officeDocument/2006/relationships/image" Target="../media/image14.emf"/><Relationship Id="rId5" Type="http://schemas.openxmlformats.org/officeDocument/2006/relationships/oleObject" Target="../embeddings/Microsoft_Excel_97-2003_Worksheet5.xls"/><Relationship Id="rId4" Type="http://schemas.openxmlformats.org/officeDocument/2006/relationships/image" Target="../media/image13.emf"/></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Microsoft_Excel_97-2003_Worksheet6.xls"/><Relationship Id="rId2" Type="http://schemas.openxmlformats.org/officeDocument/2006/relationships/slideLayout" Target="../slideLayouts/slideLayout5.xml"/><Relationship Id="rId1" Type="http://schemas.openxmlformats.org/officeDocument/2006/relationships/vmlDrawing" Target="../drawings/vmlDrawing5.vml"/><Relationship Id="rId4" Type="http://schemas.openxmlformats.org/officeDocument/2006/relationships/image" Target="../media/image16.emf"/></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17.emf"/><Relationship Id="rId4" Type="http://schemas.openxmlformats.org/officeDocument/2006/relationships/oleObject" Target="../embeddings/Microsoft_Excel_97-2003_Worksheet7.xls"/></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9.jpeg"/></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39.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155765" y="2046941"/>
            <a:ext cx="5565181" cy="3911699"/>
          </a:xfrm>
        </p:spPr>
        <p:txBody>
          <a:bodyPr>
            <a:noAutofit/>
          </a:bodyPr>
          <a:lstStyle/>
          <a:p>
            <a:pPr algn="ctr" eaLnBrk="1" hangingPunct="1">
              <a:lnSpc>
                <a:spcPct val="100000"/>
              </a:lnSpc>
            </a:pPr>
            <a:r>
              <a:rPr lang="en-US" sz="6000" b="1" dirty="0" smtClean="0"/>
              <a:t>APEC 100</a:t>
            </a:r>
            <a:br>
              <a:rPr lang="en-US" sz="6000" b="1" dirty="0" smtClean="0"/>
            </a:br>
            <a:r>
              <a:rPr lang="en-US" sz="6000" b="1" dirty="0" smtClean="0"/>
              <a:t>Sustainable Development</a:t>
            </a:r>
          </a:p>
        </p:txBody>
      </p:sp>
      <p:sp>
        <p:nvSpPr>
          <p:cNvPr id="3075" name="Rectangle 3"/>
          <p:cNvSpPr>
            <a:spLocks noGrp="1" noChangeArrowheads="1"/>
          </p:cNvSpPr>
          <p:nvPr>
            <p:ph type="subTitle" idx="1"/>
          </p:nvPr>
        </p:nvSpPr>
        <p:spPr>
          <a:xfrm>
            <a:off x="165598" y="778829"/>
            <a:ext cx="11980334" cy="1763060"/>
          </a:xfrm>
        </p:spPr>
        <p:txBody>
          <a:bodyPr>
            <a:normAutofit/>
          </a:bodyPr>
          <a:lstStyle/>
          <a:p>
            <a:pPr>
              <a:lnSpc>
                <a:spcPct val="100000"/>
              </a:lnSpc>
            </a:pPr>
            <a:r>
              <a:rPr lang="en-US" sz="4800" cap="small" dirty="0" smtClean="0"/>
              <a:t>Strategic Conservation</a:t>
            </a:r>
            <a:endParaRPr lang="en-US" sz="3600" b="1" dirty="0" smtClean="0"/>
          </a:p>
        </p:txBody>
      </p:sp>
      <p:pic>
        <p:nvPicPr>
          <p:cNvPr id="2" name="Picture 2" descr="C:\Documents and Settings\messer\My Documents\Cropper Captures\CropperCapture[3].Png"/>
          <p:cNvPicPr>
            <a:picLocks noChangeAspect="1" noChangeArrowheads="1"/>
          </p:cNvPicPr>
          <p:nvPr/>
        </p:nvPicPr>
        <p:blipFill>
          <a:blip r:embed="rId3" cstate="print"/>
          <a:srcRect/>
          <a:stretch>
            <a:fillRect/>
          </a:stretch>
        </p:blipFill>
        <p:spPr bwMode="auto">
          <a:xfrm>
            <a:off x="2042323" y="2356936"/>
            <a:ext cx="3899073" cy="3909045"/>
          </a:xfrm>
          <a:prstGeom prst="rect">
            <a:avLst/>
          </a:prstGeom>
          <a:noFill/>
        </p:spPr>
      </p:pic>
    </p:spTree>
    <p:extLst>
      <p:ext uri="{BB962C8B-B14F-4D97-AF65-F5344CB8AC3E}">
        <p14:creationId xmlns:p14="http://schemas.microsoft.com/office/powerpoint/2010/main" val="18855809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C0B6272C-5AFB-4748-B570-D259ECC729A2}" type="slidenum">
              <a:rPr lang="en-US">
                <a:solidFill>
                  <a:prstClr val="black">
                    <a:tint val="75000"/>
                  </a:prstClr>
                </a:solidFill>
              </a:rPr>
              <a:pPr/>
              <a:t>10</a:t>
            </a:fld>
            <a:endParaRPr lang="en-US">
              <a:solidFill>
                <a:prstClr val="black">
                  <a:tint val="75000"/>
                </a:prstClr>
              </a:solidFill>
            </a:endParaRPr>
          </a:p>
        </p:txBody>
      </p:sp>
      <p:sp>
        <p:nvSpPr>
          <p:cNvPr id="490498" name="Rectangle 2"/>
          <p:cNvSpPr>
            <a:spLocks noGrp="1" noChangeArrowheads="1"/>
          </p:cNvSpPr>
          <p:nvPr>
            <p:ph type="title" idx="4294967295"/>
          </p:nvPr>
        </p:nvSpPr>
        <p:spPr>
          <a:xfrm>
            <a:off x="1227666" y="111125"/>
            <a:ext cx="9433983" cy="774700"/>
          </a:xfrm>
        </p:spPr>
        <p:txBody>
          <a:bodyPr/>
          <a:lstStyle/>
          <a:p>
            <a:pPr algn="ctr"/>
            <a:r>
              <a:rPr lang="en-US" dirty="0"/>
              <a:t>Lorenz Curve Analysis</a:t>
            </a:r>
          </a:p>
        </p:txBody>
      </p:sp>
      <p:graphicFrame>
        <p:nvGraphicFramePr>
          <p:cNvPr id="490499" name="Object 3"/>
          <p:cNvGraphicFramePr>
            <a:graphicFrameLocks noGrp="1" noChangeAspect="1"/>
          </p:cNvGraphicFramePr>
          <p:nvPr>
            <p:ph idx="4294967295"/>
            <p:extLst/>
          </p:nvPr>
        </p:nvGraphicFramePr>
        <p:xfrm>
          <a:off x="932929" y="1079500"/>
          <a:ext cx="11745912" cy="5629275"/>
        </p:xfrm>
        <a:graphic>
          <a:graphicData uri="http://schemas.openxmlformats.org/presentationml/2006/ole">
            <mc:AlternateContent xmlns:mc="http://schemas.openxmlformats.org/markup-compatibility/2006">
              <mc:Choice xmlns:v="urn:schemas-microsoft-com:vml" Requires="v">
                <p:oleObj spid="_x0000_s1026" name="Worksheet" r:id="rId3" imgW="7096049" imgH="4533900" progId="Excel.Sheet.8">
                  <p:embed/>
                </p:oleObj>
              </mc:Choice>
              <mc:Fallback>
                <p:oleObj name="Worksheet" r:id="rId3" imgW="7096049" imgH="4533900"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929" y="1079500"/>
                        <a:ext cx="11745912" cy="5629275"/>
                      </a:xfrm>
                      <a:prstGeom prst="rect">
                        <a:avLst/>
                      </a:prstGeom>
                      <a:noFill/>
                      <a:extLst/>
                    </p:spPr>
                  </p:pic>
                </p:oleObj>
              </mc:Fallback>
            </mc:AlternateContent>
          </a:graphicData>
        </a:graphic>
      </p:graphicFrame>
    </p:spTree>
    <p:extLst>
      <p:ext uri="{BB962C8B-B14F-4D97-AF65-F5344CB8AC3E}">
        <p14:creationId xmlns:p14="http://schemas.microsoft.com/office/powerpoint/2010/main" val="7104718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71D9C9A1-F365-4760-B9B4-D8D319837948}" type="slidenum">
              <a:rPr lang="en-US">
                <a:solidFill>
                  <a:prstClr val="black">
                    <a:tint val="75000"/>
                  </a:prstClr>
                </a:solidFill>
              </a:rPr>
              <a:pPr/>
              <a:t>11</a:t>
            </a:fld>
            <a:endParaRPr lang="en-US">
              <a:solidFill>
                <a:prstClr val="black">
                  <a:tint val="75000"/>
                </a:prstClr>
              </a:solidFill>
            </a:endParaRPr>
          </a:p>
        </p:txBody>
      </p:sp>
      <p:sp>
        <p:nvSpPr>
          <p:cNvPr id="491522" name="Rectangle 2"/>
          <p:cNvSpPr>
            <a:spLocks noGrp="1" noChangeArrowheads="1"/>
          </p:cNvSpPr>
          <p:nvPr>
            <p:ph type="title" idx="4294967295"/>
          </p:nvPr>
        </p:nvSpPr>
        <p:spPr>
          <a:xfrm>
            <a:off x="465666" y="111125"/>
            <a:ext cx="11176001" cy="774700"/>
          </a:xfrm>
        </p:spPr>
        <p:txBody>
          <a:bodyPr/>
          <a:lstStyle/>
          <a:p>
            <a:pPr algn="ctr"/>
            <a:r>
              <a:rPr lang="en-US" dirty="0"/>
              <a:t>Lorenz Curve Analysis</a:t>
            </a:r>
          </a:p>
        </p:txBody>
      </p:sp>
      <p:graphicFrame>
        <p:nvGraphicFramePr>
          <p:cNvPr id="491523" name="Object 3"/>
          <p:cNvGraphicFramePr>
            <a:graphicFrameLocks noGrp="1" noChangeAspect="1"/>
          </p:cNvGraphicFramePr>
          <p:nvPr>
            <p:ph idx="4294967295"/>
            <p:extLst/>
          </p:nvPr>
        </p:nvGraphicFramePr>
        <p:xfrm>
          <a:off x="1016000" y="931334"/>
          <a:ext cx="12054888" cy="5777442"/>
        </p:xfrm>
        <a:graphic>
          <a:graphicData uri="http://schemas.openxmlformats.org/presentationml/2006/ole">
            <mc:AlternateContent xmlns:mc="http://schemas.openxmlformats.org/markup-compatibility/2006">
              <mc:Choice xmlns:v="urn:schemas-microsoft-com:vml" Requires="v">
                <p:oleObj spid="_x0000_s2050" name="Worksheet" r:id="rId3" imgW="7096049" imgH="4533900" progId="Excel.Sheet.8">
                  <p:embed/>
                </p:oleObj>
              </mc:Choice>
              <mc:Fallback>
                <p:oleObj name="Worksheet" r:id="rId3" imgW="7096049" imgH="4533900"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000" y="931334"/>
                        <a:ext cx="12054888" cy="5777442"/>
                      </a:xfrm>
                      <a:prstGeom prst="rect">
                        <a:avLst/>
                      </a:prstGeom>
                      <a:noFill/>
                      <a:extLst/>
                    </p:spPr>
                  </p:pic>
                </p:oleObj>
              </mc:Fallback>
            </mc:AlternateContent>
          </a:graphicData>
        </a:graphic>
      </p:graphicFrame>
    </p:spTree>
    <p:extLst>
      <p:ext uri="{BB962C8B-B14F-4D97-AF65-F5344CB8AC3E}">
        <p14:creationId xmlns:p14="http://schemas.microsoft.com/office/powerpoint/2010/main" val="7166238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CE89C612-911E-4C38-A71D-C07C28E3B7D3}" type="slidenum">
              <a:rPr lang="en-US">
                <a:solidFill>
                  <a:prstClr val="black">
                    <a:tint val="75000"/>
                  </a:prstClr>
                </a:solidFill>
              </a:rPr>
              <a:pPr/>
              <a:t>12</a:t>
            </a:fld>
            <a:endParaRPr lang="en-US">
              <a:solidFill>
                <a:prstClr val="black">
                  <a:tint val="75000"/>
                </a:prstClr>
              </a:solidFill>
            </a:endParaRPr>
          </a:p>
        </p:txBody>
      </p:sp>
      <p:sp>
        <p:nvSpPr>
          <p:cNvPr id="492546" name="Rectangle 2"/>
          <p:cNvSpPr>
            <a:spLocks noGrp="1" noChangeArrowheads="1"/>
          </p:cNvSpPr>
          <p:nvPr>
            <p:ph type="title" idx="4294967295"/>
          </p:nvPr>
        </p:nvSpPr>
        <p:spPr>
          <a:xfrm>
            <a:off x="444499" y="111125"/>
            <a:ext cx="11197167" cy="774700"/>
          </a:xfrm>
        </p:spPr>
        <p:txBody>
          <a:bodyPr/>
          <a:lstStyle/>
          <a:p>
            <a:pPr algn="ctr"/>
            <a:r>
              <a:rPr lang="en-US" dirty="0"/>
              <a:t>Lorenz Curve Analysis</a:t>
            </a:r>
          </a:p>
        </p:txBody>
      </p:sp>
      <p:graphicFrame>
        <p:nvGraphicFramePr>
          <p:cNvPr id="492547" name="Object 3"/>
          <p:cNvGraphicFramePr>
            <a:graphicFrameLocks noGrp="1" noChangeAspect="1"/>
          </p:cNvGraphicFramePr>
          <p:nvPr>
            <p:ph idx="4294967295"/>
            <p:extLst/>
          </p:nvPr>
        </p:nvGraphicFramePr>
        <p:xfrm>
          <a:off x="1016000" y="783167"/>
          <a:ext cx="12006408" cy="6074833"/>
        </p:xfrm>
        <a:graphic>
          <a:graphicData uri="http://schemas.openxmlformats.org/presentationml/2006/ole">
            <mc:AlternateContent xmlns:mc="http://schemas.openxmlformats.org/markup-compatibility/2006">
              <mc:Choice xmlns:v="urn:schemas-microsoft-com:vml" Requires="v">
                <p:oleObj spid="_x0000_s3074" name="Worksheet" r:id="rId3" imgW="7096049" imgH="4524451" progId="Excel.Sheet.8">
                  <p:embed/>
                </p:oleObj>
              </mc:Choice>
              <mc:Fallback>
                <p:oleObj name="Worksheet" r:id="rId3" imgW="7096049" imgH="4524451"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000" y="783167"/>
                        <a:ext cx="12006408" cy="6074833"/>
                      </a:xfrm>
                      <a:prstGeom prst="rect">
                        <a:avLst/>
                      </a:prstGeom>
                      <a:noFill/>
                      <a:extLst/>
                    </p:spPr>
                  </p:pic>
                </p:oleObj>
              </mc:Fallback>
            </mc:AlternateContent>
          </a:graphicData>
        </a:graphic>
      </p:graphicFrame>
    </p:spTree>
    <p:extLst>
      <p:ext uri="{BB962C8B-B14F-4D97-AF65-F5344CB8AC3E}">
        <p14:creationId xmlns:p14="http://schemas.microsoft.com/office/powerpoint/2010/main" val="19293018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Slide Number Placeholder 6"/>
          <p:cNvSpPr>
            <a:spLocks noGrp="1"/>
          </p:cNvSpPr>
          <p:nvPr>
            <p:ph type="sldNum" sz="quarter" idx="12"/>
          </p:nvPr>
        </p:nvSpPr>
        <p:spPr>
          <a:noFill/>
        </p:spPr>
        <p:txBody>
          <a:bodyPr/>
          <a:lstStyle/>
          <a:p>
            <a:fld id="{C9DAC4E8-B5ED-4057-A27F-608F37FDFB6F}" type="slidenum">
              <a:rPr lang="en-US" smtClean="0">
                <a:solidFill>
                  <a:prstClr val="black">
                    <a:tint val="75000"/>
                  </a:prstClr>
                </a:solidFill>
                <a:latin typeface="Arial" charset="0"/>
              </a:rPr>
              <a:pPr/>
              <a:t>13</a:t>
            </a:fld>
            <a:endParaRPr lang="en-US" smtClean="0">
              <a:solidFill>
                <a:prstClr val="black">
                  <a:tint val="75000"/>
                </a:prstClr>
              </a:solidFill>
              <a:latin typeface="Arial" charset="0"/>
            </a:endParaRPr>
          </a:p>
        </p:txBody>
      </p:sp>
      <p:sp>
        <p:nvSpPr>
          <p:cNvPr id="6149" name="Rectangle 2"/>
          <p:cNvSpPr>
            <a:spLocks noGrp="1" noChangeArrowheads="1"/>
          </p:cNvSpPr>
          <p:nvPr>
            <p:ph type="title" idx="4294967295"/>
          </p:nvPr>
        </p:nvSpPr>
        <p:spPr>
          <a:xfrm>
            <a:off x="1206500" y="0"/>
            <a:ext cx="10515600" cy="1524000"/>
          </a:xfrm>
        </p:spPr>
        <p:txBody>
          <a:bodyPr>
            <a:noAutofit/>
          </a:bodyPr>
          <a:lstStyle/>
          <a:p>
            <a:pPr algn="ctr" eaLnBrk="1" hangingPunct="1"/>
            <a:r>
              <a:rPr lang="en-US" dirty="0" smtClean="0">
                <a:latin typeface="Garamond" pitchFamily="18" charset="0"/>
              </a:rPr>
              <a:t>DALPF Historical Analysis 1996-2007</a:t>
            </a:r>
            <a:br>
              <a:rPr lang="en-US" dirty="0" smtClean="0">
                <a:latin typeface="Garamond" pitchFamily="18" charset="0"/>
              </a:rPr>
            </a:br>
            <a:r>
              <a:rPr lang="en-US" dirty="0" smtClean="0">
                <a:latin typeface="Garamond" pitchFamily="18" charset="0"/>
              </a:rPr>
              <a:t>(Estimated benefits $25-40 million)</a:t>
            </a:r>
          </a:p>
        </p:txBody>
      </p:sp>
      <p:graphicFrame>
        <p:nvGraphicFramePr>
          <p:cNvPr id="6" name="Object 3"/>
          <p:cNvGraphicFramePr>
            <a:graphicFrameLocks noChangeAspect="1"/>
          </p:cNvGraphicFramePr>
          <p:nvPr>
            <p:extLst/>
          </p:nvPr>
        </p:nvGraphicFramePr>
        <p:xfrm>
          <a:off x="931334" y="1460502"/>
          <a:ext cx="5164666" cy="5164666"/>
        </p:xfrm>
        <a:graphic>
          <a:graphicData uri="http://schemas.openxmlformats.org/presentationml/2006/ole">
            <mc:AlternateContent xmlns:mc="http://schemas.openxmlformats.org/markup-compatibility/2006">
              <mc:Choice xmlns:v="urn:schemas-microsoft-com:vml" Requires="v">
                <p:oleObj spid="_x0000_s4098" name="Worksheet" r:id="rId3" imgW="10001352" imgH="10001352" progId="Excel.Sheet.8">
                  <p:embed/>
                </p:oleObj>
              </mc:Choice>
              <mc:Fallback>
                <p:oleObj name="Worksheet" r:id="rId3" imgW="10001352" imgH="10001352" progId="Excel.Sheet.8">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1334" y="1460502"/>
                        <a:ext cx="5164666" cy="5164666"/>
                      </a:xfrm>
                      <a:prstGeom prst="rect">
                        <a:avLst/>
                      </a:prstGeom>
                      <a:noFill/>
                      <a:ln>
                        <a:noFill/>
                      </a:ln>
                      <a:effectLst/>
                      <a:extLst/>
                    </p:spPr>
                  </p:pic>
                </p:oleObj>
              </mc:Fallback>
            </mc:AlternateContent>
          </a:graphicData>
        </a:graphic>
      </p:graphicFrame>
      <p:graphicFrame>
        <p:nvGraphicFramePr>
          <p:cNvPr id="7" name="Object 4"/>
          <p:cNvGraphicFramePr>
            <a:graphicFrameLocks noChangeAspect="1"/>
          </p:cNvGraphicFramePr>
          <p:nvPr>
            <p:extLst/>
          </p:nvPr>
        </p:nvGraphicFramePr>
        <p:xfrm>
          <a:off x="7133166" y="1490132"/>
          <a:ext cx="4572000" cy="4991100"/>
        </p:xfrm>
        <a:graphic>
          <a:graphicData uri="http://schemas.openxmlformats.org/presentationml/2006/ole">
            <mc:AlternateContent xmlns:mc="http://schemas.openxmlformats.org/markup-compatibility/2006">
              <mc:Choice xmlns:v="urn:schemas-microsoft-com:vml" Requires="v">
                <p:oleObj spid="_x0000_s4099" name="Chart" r:id="rId5" imgW="9877349" imgH="9363151" progId="Excel.Sheet.8">
                  <p:embed/>
                </p:oleObj>
              </mc:Choice>
              <mc:Fallback>
                <p:oleObj name="Chart" r:id="rId5" imgW="9877349" imgH="9363151" progId="Excel.Shee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33166" y="1490132"/>
                        <a:ext cx="4572000" cy="4991100"/>
                      </a:xfrm>
                      <a:prstGeom prst="rect">
                        <a:avLst/>
                      </a:prstGeom>
                      <a:noFill/>
                      <a:ln>
                        <a:noFill/>
                      </a:ln>
                      <a:effectLst/>
                      <a:extLst>
                        <a:ext uri="{909E8E84-426E-40dd-AFC4-6F175D3DCCD1}">
                          <a14:hiddenFill xmlns:a14="http://schemas.microsoft.com/office/drawing/2010/main" xmlns="">
                            <a:solidFill>
                              <a:schemeClr val="tx2"/>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0497709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a:xfrm>
            <a:off x="486833" y="94594"/>
            <a:ext cx="10866967" cy="544512"/>
          </a:xfrm>
        </p:spPr>
        <p:txBody>
          <a:bodyPr>
            <a:noAutofit/>
          </a:bodyPr>
          <a:lstStyle/>
          <a:p>
            <a:r>
              <a:rPr lang="en-US" sz="4400" dirty="0" smtClean="0"/>
              <a:t>USDA Forest Legacy Program</a:t>
            </a:r>
          </a:p>
        </p:txBody>
      </p:sp>
      <p:sp>
        <p:nvSpPr>
          <p:cNvPr id="3" name="Content Placeholder 2"/>
          <p:cNvSpPr>
            <a:spLocks noGrp="1"/>
          </p:cNvSpPr>
          <p:nvPr>
            <p:ph sz="half" idx="1"/>
          </p:nvPr>
        </p:nvSpPr>
        <p:spPr>
          <a:xfrm>
            <a:off x="486833" y="1206500"/>
            <a:ext cx="8572499" cy="5499100"/>
          </a:xfrm>
        </p:spPr>
        <p:txBody>
          <a:bodyPr>
            <a:noAutofit/>
          </a:bodyPr>
          <a:lstStyle/>
          <a:p>
            <a:pPr>
              <a:defRPr/>
            </a:pPr>
            <a:r>
              <a:rPr lang="en-US" sz="2800" dirty="0" smtClean="0"/>
              <a:t>The Forest Legacy Program works in partnership with States to protect environmentally sensitive forest lands. </a:t>
            </a:r>
          </a:p>
          <a:p>
            <a:pPr>
              <a:buFontTx/>
              <a:buNone/>
              <a:defRPr/>
            </a:pPr>
            <a:r>
              <a:rPr lang="en-US" sz="2800" dirty="0" smtClean="0"/>
              <a:t> </a:t>
            </a:r>
          </a:p>
          <a:p>
            <a:pPr>
              <a:defRPr/>
            </a:pPr>
            <a:r>
              <a:rPr lang="en-US" sz="2800" dirty="0" smtClean="0"/>
              <a:t>82 possible projects that are being considered for 2009 funds with a budget of $53 million.  </a:t>
            </a:r>
          </a:p>
          <a:p>
            <a:pPr>
              <a:defRPr/>
            </a:pPr>
            <a:endParaRPr lang="en-US" sz="1000" dirty="0" smtClean="0"/>
          </a:p>
          <a:p>
            <a:pPr>
              <a:defRPr/>
            </a:pPr>
            <a:r>
              <a:rPr lang="en-US" sz="2800" dirty="0" smtClean="0"/>
              <a:t>Panel of ten experts rated each project and provide a numeric score (the highest and lowest scores were excluded).  </a:t>
            </a:r>
          </a:p>
          <a:p>
            <a:pPr>
              <a:defRPr/>
            </a:pPr>
            <a:endParaRPr lang="en-US" sz="1000" dirty="0" smtClean="0"/>
          </a:p>
          <a:p>
            <a:pPr>
              <a:defRPr/>
            </a:pPr>
            <a:r>
              <a:rPr lang="en-US" sz="2800" dirty="0" smtClean="0"/>
              <a:t>Optimization could have helped them protect an </a:t>
            </a:r>
            <a:r>
              <a:rPr lang="en-US" sz="2800" i="1" dirty="0" smtClean="0"/>
              <a:t>additional</a:t>
            </a:r>
            <a:r>
              <a:rPr lang="en-US" sz="2800" dirty="0" smtClean="0"/>
              <a:t> 91,621 acres in the first year for the same budget.</a:t>
            </a:r>
          </a:p>
          <a:p>
            <a:pPr>
              <a:defRPr/>
            </a:pPr>
            <a:endParaRPr lang="en-US" sz="2800" dirty="0" smtClean="0"/>
          </a:p>
          <a:p>
            <a:pPr>
              <a:defRPr/>
            </a:pPr>
            <a:endParaRPr lang="en-US" sz="2800" dirty="0"/>
          </a:p>
        </p:txBody>
      </p:sp>
      <p:sp>
        <p:nvSpPr>
          <p:cNvPr id="60420" name="Slide Number Placeholder 3"/>
          <p:cNvSpPr>
            <a:spLocks noGrp="1"/>
          </p:cNvSpPr>
          <p:nvPr>
            <p:ph type="sldNum" sz="quarter" idx="12"/>
          </p:nvPr>
        </p:nvSpPr>
        <p:spPr>
          <a:noFill/>
        </p:spPr>
        <p:txBody>
          <a:bodyPr/>
          <a:lstStyle/>
          <a:p>
            <a:fld id="{00A89414-1905-42A3-ACB8-A1FFDB7D60A7}" type="slidenum">
              <a:rPr lang="en-US" smtClean="0">
                <a:solidFill>
                  <a:prstClr val="black">
                    <a:tint val="75000"/>
                  </a:prstClr>
                </a:solidFill>
                <a:latin typeface="Arial" charset="0"/>
              </a:rPr>
              <a:pPr/>
              <a:t>14</a:t>
            </a:fld>
            <a:endParaRPr lang="en-US" smtClean="0">
              <a:solidFill>
                <a:prstClr val="black">
                  <a:tint val="75000"/>
                </a:prstClr>
              </a:solidFill>
              <a:latin typeface="Arial" charset="0"/>
            </a:endParaRPr>
          </a:p>
        </p:txBody>
      </p:sp>
      <p:pic>
        <p:nvPicPr>
          <p:cNvPr id="6" name="Picture 2"/>
          <p:cNvPicPr>
            <a:picLocks noChangeAspect="1" noChangeArrowheads="1"/>
          </p:cNvPicPr>
          <p:nvPr/>
        </p:nvPicPr>
        <p:blipFill>
          <a:blip r:embed="rId2" cstate="print"/>
          <a:srcRect/>
          <a:stretch>
            <a:fillRect/>
          </a:stretch>
        </p:blipFill>
        <p:spPr bwMode="auto">
          <a:xfrm>
            <a:off x="9072033" y="1401234"/>
            <a:ext cx="3014132" cy="4144433"/>
          </a:xfrm>
          <a:prstGeom prst="rect">
            <a:avLst/>
          </a:prstGeom>
          <a:noFill/>
          <a:ln w="9525">
            <a:noFill/>
            <a:miter lim="800000"/>
            <a:headEnd/>
            <a:tailEnd/>
          </a:ln>
        </p:spPr>
      </p:pic>
    </p:spTree>
    <p:extLst>
      <p:ext uri="{BB962C8B-B14F-4D97-AF65-F5344CB8AC3E}">
        <p14:creationId xmlns:p14="http://schemas.microsoft.com/office/powerpoint/2010/main" val="17344908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Slide Number Placeholder 3"/>
          <p:cNvSpPr>
            <a:spLocks noGrp="1"/>
          </p:cNvSpPr>
          <p:nvPr>
            <p:ph type="sldNum" sz="quarter" idx="12"/>
          </p:nvPr>
        </p:nvSpPr>
        <p:spPr>
          <a:noFill/>
        </p:spPr>
        <p:txBody>
          <a:bodyPr/>
          <a:lstStyle/>
          <a:p>
            <a:fld id="{7FE1B3FA-60B4-4B8E-B68D-02B03BFB6276}" type="slidenum">
              <a:rPr lang="en-US" smtClean="0">
                <a:solidFill>
                  <a:prstClr val="black">
                    <a:tint val="75000"/>
                  </a:prstClr>
                </a:solidFill>
              </a:rPr>
              <a:pPr/>
              <a:t>15</a:t>
            </a:fld>
            <a:endParaRPr lang="en-US" smtClean="0">
              <a:solidFill>
                <a:prstClr val="black">
                  <a:tint val="75000"/>
                </a:prstClr>
              </a:solidFill>
            </a:endParaRPr>
          </a:p>
        </p:txBody>
      </p:sp>
      <p:sp>
        <p:nvSpPr>
          <p:cNvPr id="16388" name="Rectangle 2"/>
          <p:cNvSpPr>
            <a:spLocks noChangeArrowheads="1"/>
          </p:cNvSpPr>
          <p:nvPr/>
        </p:nvSpPr>
        <p:spPr bwMode="auto">
          <a:xfrm>
            <a:off x="0" y="-184666"/>
            <a:ext cx="184666" cy="369332"/>
          </a:xfrm>
          <a:prstGeom prst="rect">
            <a:avLst/>
          </a:prstGeom>
          <a:noFill/>
          <a:ln w="9525">
            <a:noFill/>
            <a:miter lim="800000"/>
            <a:headEnd/>
            <a:tailEnd/>
          </a:ln>
        </p:spPr>
        <p:txBody>
          <a:bodyPr wrap="none" anchor="ctr">
            <a:spAutoFit/>
          </a:bodyPr>
          <a:lstStyle/>
          <a:p>
            <a:endParaRPr lang="en-US">
              <a:solidFill>
                <a:prstClr val="black"/>
              </a:solidFill>
            </a:endParaRPr>
          </a:p>
        </p:txBody>
      </p:sp>
      <p:graphicFrame>
        <p:nvGraphicFramePr>
          <p:cNvPr id="5" name="Object 1"/>
          <p:cNvGraphicFramePr>
            <a:graphicFrameLocks noChangeAspect="1"/>
          </p:cNvGraphicFramePr>
          <p:nvPr>
            <p:extLst/>
          </p:nvPr>
        </p:nvGraphicFramePr>
        <p:xfrm>
          <a:off x="1100667" y="19756"/>
          <a:ext cx="10257366" cy="6838244"/>
        </p:xfrm>
        <a:graphic>
          <a:graphicData uri="http://schemas.openxmlformats.org/presentationml/2006/ole">
            <mc:AlternateContent xmlns:mc="http://schemas.openxmlformats.org/markup-compatibility/2006">
              <mc:Choice xmlns:v="urn:schemas-microsoft-com:vml" Requires="v">
                <p:oleObj spid="_x0000_s5122" name="Chart" r:id="rId3" imgW="5867519" imgH="3905131" progId="Excel.Sheet.8">
                  <p:embed/>
                </p:oleObj>
              </mc:Choice>
              <mc:Fallback>
                <p:oleObj name="Chart" r:id="rId3" imgW="5867519" imgH="3905131"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0667" y="19756"/>
                        <a:ext cx="10257366" cy="6838244"/>
                      </a:xfrm>
                      <a:prstGeom prst="rect">
                        <a:avLst/>
                      </a:prstGeom>
                      <a:noFill/>
                      <a:extLst/>
                    </p:spPr>
                  </p:pic>
                </p:oleObj>
              </mc:Fallback>
            </mc:AlternateContent>
          </a:graphicData>
        </a:graphic>
      </p:graphicFrame>
    </p:spTree>
    <p:extLst>
      <p:ext uri="{BB962C8B-B14F-4D97-AF65-F5344CB8AC3E}">
        <p14:creationId xmlns:p14="http://schemas.microsoft.com/office/powerpoint/2010/main" val="11654042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itle 1"/>
          <p:cNvSpPr>
            <a:spLocks noGrp="1"/>
          </p:cNvSpPr>
          <p:nvPr>
            <p:ph type="title"/>
          </p:nvPr>
        </p:nvSpPr>
        <p:spPr>
          <a:xfrm>
            <a:off x="508001" y="110425"/>
            <a:ext cx="10845800" cy="775854"/>
          </a:xfrm>
        </p:spPr>
        <p:txBody>
          <a:bodyPr>
            <a:normAutofit/>
          </a:bodyPr>
          <a:lstStyle/>
          <a:p>
            <a:r>
              <a:rPr lang="en-US" sz="4400" b="0" dirty="0" smtClean="0"/>
              <a:t>Results</a:t>
            </a:r>
          </a:p>
        </p:txBody>
      </p:sp>
      <p:sp>
        <p:nvSpPr>
          <p:cNvPr id="15364" name="Slide Number Placeholder 3"/>
          <p:cNvSpPr>
            <a:spLocks noGrp="1"/>
          </p:cNvSpPr>
          <p:nvPr>
            <p:ph type="sldNum" sz="quarter" idx="12"/>
          </p:nvPr>
        </p:nvSpPr>
        <p:spPr>
          <a:noFill/>
        </p:spPr>
        <p:txBody>
          <a:bodyPr/>
          <a:lstStyle/>
          <a:p>
            <a:fld id="{F7C248FB-2D84-4DAC-8E67-D20627E8F6E5}" type="slidenum">
              <a:rPr lang="en-US" smtClean="0">
                <a:solidFill>
                  <a:prstClr val="black">
                    <a:tint val="75000"/>
                  </a:prstClr>
                </a:solidFill>
              </a:rPr>
              <a:pPr/>
              <a:t>16</a:t>
            </a:fld>
            <a:endParaRPr lang="en-US" smtClean="0">
              <a:solidFill>
                <a:prstClr val="black">
                  <a:tint val="75000"/>
                </a:prstClr>
              </a:solidFill>
            </a:endParaRPr>
          </a:p>
        </p:txBody>
      </p:sp>
      <p:pic>
        <p:nvPicPr>
          <p:cNvPr id="5" name="Picture 2"/>
          <p:cNvPicPr>
            <a:picLocks noChangeAspect="1" noChangeArrowheads="1"/>
          </p:cNvPicPr>
          <p:nvPr/>
        </p:nvPicPr>
        <p:blipFill>
          <a:blip r:embed="rId3" cstate="print"/>
          <a:srcRect/>
          <a:stretch>
            <a:fillRect/>
          </a:stretch>
        </p:blipFill>
        <p:spPr bwMode="auto">
          <a:xfrm>
            <a:off x="10215881" y="0"/>
            <a:ext cx="1211503" cy="1249362"/>
          </a:xfrm>
          <a:prstGeom prst="rect">
            <a:avLst/>
          </a:prstGeom>
          <a:noFill/>
          <a:ln w="9525">
            <a:noFill/>
            <a:miter lim="800000"/>
            <a:headEnd/>
            <a:tailEnd/>
          </a:ln>
        </p:spPr>
      </p:pic>
      <p:graphicFrame>
        <p:nvGraphicFramePr>
          <p:cNvPr id="6" name="Object 2"/>
          <p:cNvGraphicFramePr>
            <a:graphicFrameLocks noChangeAspect="1"/>
          </p:cNvGraphicFramePr>
          <p:nvPr>
            <p:extLst/>
          </p:nvPr>
        </p:nvGraphicFramePr>
        <p:xfrm>
          <a:off x="550542" y="1545166"/>
          <a:ext cx="11492931" cy="4830233"/>
        </p:xfrm>
        <a:graphic>
          <a:graphicData uri="http://schemas.openxmlformats.org/presentationml/2006/ole">
            <mc:AlternateContent xmlns:mc="http://schemas.openxmlformats.org/markup-compatibility/2006">
              <mc:Choice xmlns:v="urn:schemas-microsoft-com:vml" Requires="v">
                <p:oleObj spid="_x0000_s6146" name="Worksheet" r:id="rId4" imgW="5892550" imgH="2475831" progId="Excel.Sheet.8">
                  <p:embed/>
                </p:oleObj>
              </mc:Choice>
              <mc:Fallback>
                <p:oleObj name="Worksheet" r:id="rId4" imgW="5892550" imgH="2475831"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542" y="1545166"/>
                        <a:ext cx="11492931" cy="4830233"/>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859448546"/>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0" name="Slide Number Placeholder 5"/>
          <p:cNvSpPr>
            <a:spLocks noGrp="1"/>
          </p:cNvSpPr>
          <p:nvPr>
            <p:ph type="sldNum" sz="quarter" idx="12"/>
          </p:nvPr>
        </p:nvSpPr>
        <p:spPr>
          <a:noFill/>
        </p:spPr>
        <p:txBody>
          <a:bodyPr/>
          <a:lstStyle/>
          <a:p>
            <a:fld id="{0A61A5AB-A0D3-4598-AC0C-17FE03458E2D}" type="slidenum">
              <a:rPr lang="en-US" smtClean="0">
                <a:solidFill>
                  <a:prstClr val="black">
                    <a:tint val="75000"/>
                  </a:prstClr>
                </a:solidFill>
                <a:latin typeface="Arial" charset="0"/>
              </a:rPr>
              <a:pPr/>
              <a:t>17</a:t>
            </a:fld>
            <a:endParaRPr lang="en-US" smtClean="0">
              <a:solidFill>
                <a:prstClr val="black">
                  <a:tint val="75000"/>
                </a:prstClr>
              </a:solidFill>
              <a:latin typeface="Arial" charset="0"/>
            </a:endParaRPr>
          </a:p>
        </p:txBody>
      </p:sp>
      <p:sp>
        <p:nvSpPr>
          <p:cNvPr id="53251" name="Rectangle 2"/>
          <p:cNvSpPr>
            <a:spLocks noGrp="1" noChangeArrowheads="1"/>
          </p:cNvSpPr>
          <p:nvPr>
            <p:ph type="title" idx="4294967295"/>
          </p:nvPr>
        </p:nvSpPr>
        <p:spPr>
          <a:xfrm>
            <a:off x="-1" y="169333"/>
            <a:ext cx="8297333" cy="1248305"/>
          </a:xfrm>
        </p:spPr>
        <p:txBody>
          <a:bodyPr>
            <a:noAutofit/>
          </a:bodyPr>
          <a:lstStyle/>
          <a:p>
            <a:pPr algn="ctr" eaLnBrk="1" hangingPunct="1"/>
            <a:r>
              <a:rPr lang="en-US" dirty="0" smtClean="0">
                <a:latin typeface="Garamond" pitchFamily="18" charset="0"/>
              </a:rPr>
              <a:t>Application of Optimization in Conservation Settings</a:t>
            </a:r>
          </a:p>
        </p:txBody>
      </p:sp>
      <p:sp>
        <p:nvSpPr>
          <p:cNvPr id="476163" name="Rectangle 3"/>
          <p:cNvSpPr>
            <a:spLocks noGrp="1" noChangeArrowheads="1"/>
          </p:cNvSpPr>
          <p:nvPr>
            <p:ph type="body" idx="4294967295"/>
          </p:nvPr>
        </p:nvSpPr>
        <p:spPr>
          <a:xfrm>
            <a:off x="465666" y="1481666"/>
            <a:ext cx="8847667" cy="5202767"/>
          </a:xfrm>
        </p:spPr>
        <p:txBody>
          <a:bodyPr>
            <a:normAutofit fontScale="92500"/>
          </a:bodyPr>
          <a:lstStyle/>
          <a:p>
            <a:pPr marL="285750" indent="-285750" eaLnBrk="1" hangingPunct="1">
              <a:lnSpc>
                <a:spcPct val="120000"/>
              </a:lnSpc>
              <a:buFontTx/>
              <a:buNone/>
              <a:defRPr/>
            </a:pPr>
            <a:r>
              <a:rPr lang="en-US" sz="2400" u="sng" dirty="0" smtClean="0">
                <a:latin typeface="Garamond" pitchFamily="18" charset="0"/>
              </a:rPr>
              <a:t>Applications with The Conservation Fund</a:t>
            </a:r>
          </a:p>
          <a:p>
            <a:pPr marL="285750" indent="-285750" eaLnBrk="1" hangingPunct="1">
              <a:lnSpc>
                <a:spcPct val="120000"/>
              </a:lnSpc>
              <a:defRPr/>
            </a:pPr>
            <a:r>
              <a:rPr lang="en-US" sz="2400" b="1" dirty="0" smtClean="0">
                <a:latin typeface="Garamond" pitchFamily="18" charset="0"/>
              </a:rPr>
              <a:t>Baltimore County, Maryland</a:t>
            </a:r>
            <a:r>
              <a:rPr lang="en-US" sz="2400" dirty="0" smtClean="0">
                <a:latin typeface="Garamond" pitchFamily="18" charset="0"/>
              </a:rPr>
              <a:t> – Agricultural land protection since 1997.  </a:t>
            </a:r>
            <a:endParaRPr lang="en-US" sz="1050" dirty="0" smtClean="0">
              <a:latin typeface="Garamond" pitchFamily="18" charset="0"/>
            </a:endParaRPr>
          </a:p>
          <a:p>
            <a:pPr marL="285750" indent="-285750" eaLnBrk="1" hangingPunct="1">
              <a:lnSpc>
                <a:spcPct val="120000"/>
              </a:lnSpc>
              <a:defRPr/>
            </a:pPr>
            <a:endParaRPr lang="en-US" sz="900" dirty="0" smtClean="0">
              <a:latin typeface="Garamond" pitchFamily="18" charset="0"/>
            </a:endParaRPr>
          </a:p>
          <a:p>
            <a:pPr marL="285750" indent="-285750" eaLnBrk="1" hangingPunct="1">
              <a:lnSpc>
                <a:spcPct val="120000"/>
              </a:lnSpc>
              <a:defRPr/>
            </a:pPr>
            <a:r>
              <a:rPr lang="en-US" sz="2400" b="1" dirty="0" smtClean="0">
                <a:latin typeface="Garamond" pitchFamily="18" charset="0"/>
              </a:rPr>
              <a:t>US Fish &amp; Wildlife </a:t>
            </a:r>
            <a:r>
              <a:rPr lang="en-US" sz="2400" dirty="0" smtClean="0">
                <a:latin typeface="Garamond" pitchFamily="18" charset="0"/>
              </a:rPr>
              <a:t>and </a:t>
            </a:r>
            <a:r>
              <a:rPr lang="en-US" sz="2400" b="1" dirty="0" smtClean="0">
                <a:latin typeface="Garamond" pitchFamily="18" charset="0"/>
              </a:rPr>
              <a:t>NiSource</a:t>
            </a:r>
            <a:r>
              <a:rPr lang="en-US" sz="2400" dirty="0" smtClean="0">
                <a:latin typeface="Garamond" pitchFamily="18" charset="0"/>
              </a:rPr>
              <a:t> – Largest multiple endangered species, multiple-state recovery program.</a:t>
            </a:r>
          </a:p>
          <a:p>
            <a:pPr marL="285750" indent="-285750" eaLnBrk="1" hangingPunct="1">
              <a:lnSpc>
                <a:spcPct val="120000"/>
              </a:lnSpc>
              <a:defRPr/>
            </a:pPr>
            <a:endParaRPr lang="en-US" sz="900" b="1" dirty="0" smtClean="0">
              <a:latin typeface="Garamond" pitchFamily="18" charset="0"/>
            </a:endParaRPr>
          </a:p>
          <a:p>
            <a:pPr marL="285750" indent="-285750" eaLnBrk="1" hangingPunct="1">
              <a:lnSpc>
                <a:spcPct val="120000"/>
              </a:lnSpc>
              <a:defRPr/>
            </a:pPr>
            <a:r>
              <a:rPr lang="en-US" sz="2400" b="1" dirty="0" smtClean="0">
                <a:latin typeface="Garamond" pitchFamily="18" charset="0"/>
              </a:rPr>
              <a:t>Highway 301 </a:t>
            </a:r>
            <a:r>
              <a:rPr lang="en-US" sz="2400" dirty="0" smtClean="0">
                <a:latin typeface="Garamond" pitchFamily="18" charset="0"/>
              </a:rPr>
              <a:t>near Waldorf, Maryland – Green Infrastructure</a:t>
            </a:r>
          </a:p>
          <a:p>
            <a:pPr marL="285750" indent="-285750" eaLnBrk="1" hangingPunct="1">
              <a:lnSpc>
                <a:spcPct val="120000"/>
              </a:lnSpc>
              <a:defRPr/>
            </a:pPr>
            <a:endParaRPr lang="en-US" sz="900" dirty="0" smtClean="0">
              <a:latin typeface="Garamond" pitchFamily="18" charset="0"/>
            </a:endParaRPr>
          </a:p>
          <a:p>
            <a:pPr marL="285750" indent="-285750" eaLnBrk="1" hangingPunct="1">
              <a:lnSpc>
                <a:spcPct val="120000"/>
              </a:lnSpc>
              <a:defRPr/>
            </a:pPr>
            <a:r>
              <a:rPr lang="en-US" sz="2400" b="1" dirty="0" smtClean="0">
                <a:latin typeface="Garamond" pitchFamily="18" charset="0"/>
              </a:rPr>
              <a:t>Maryland State Highways Association</a:t>
            </a:r>
          </a:p>
          <a:p>
            <a:pPr marL="285750" indent="-285750" eaLnBrk="1" hangingPunct="1">
              <a:lnSpc>
                <a:spcPct val="120000"/>
              </a:lnSpc>
              <a:defRPr/>
            </a:pPr>
            <a:endParaRPr lang="en-US" sz="900" b="1" dirty="0" smtClean="0">
              <a:latin typeface="Garamond" pitchFamily="18" charset="0"/>
            </a:endParaRPr>
          </a:p>
          <a:p>
            <a:pPr marL="285750" indent="-285750" eaLnBrk="1" hangingPunct="1">
              <a:lnSpc>
                <a:spcPct val="120000"/>
              </a:lnSpc>
              <a:defRPr/>
            </a:pPr>
            <a:r>
              <a:rPr lang="en-US" sz="2400" dirty="0" smtClean="0">
                <a:latin typeface="Garamond" pitchFamily="18" charset="0"/>
              </a:rPr>
              <a:t>Mitigation associated with construction of new ‘</a:t>
            </a:r>
            <a:r>
              <a:rPr lang="en-US" sz="2400" b="1" dirty="0" smtClean="0">
                <a:latin typeface="Garamond" pitchFamily="18" charset="0"/>
              </a:rPr>
              <a:t>Smart Grids’ in the Midwest</a:t>
            </a:r>
            <a:r>
              <a:rPr lang="en-US" sz="2400" dirty="0" smtClean="0">
                <a:latin typeface="Garamond" pitchFamily="18" charset="0"/>
              </a:rPr>
              <a:t> associated with wind and solar power.</a:t>
            </a:r>
          </a:p>
          <a:p>
            <a:pPr marL="285750" indent="-285750" eaLnBrk="1" hangingPunct="1">
              <a:lnSpc>
                <a:spcPct val="120000"/>
              </a:lnSpc>
              <a:defRPr/>
            </a:pPr>
            <a:endParaRPr lang="en-US" sz="2400" dirty="0" smtClean="0">
              <a:latin typeface="Garamond" pitchFamily="18" charset="0"/>
            </a:endParaRPr>
          </a:p>
          <a:p>
            <a:pPr marL="285750" indent="-285750" eaLnBrk="1" hangingPunct="1">
              <a:lnSpc>
                <a:spcPct val="120000"/>
              </a:lnSpc>
              <a:defRPr/>
            </a:pPr>
            <a:endParaRPr lang="en-US" sz="1800" dirty="0" smtClean="0">
              <a:latin typeface="Garamond" pitchFamily="18" charset="0"/>
            </a:endParaRPr>
          </a:p>
          <a:p>
            <a:pPr marL="609600" indent="-609600" eaLnBrk="1" hangingPunct="1">
              <a:lnSpc>
                <a:spcPct val="80000"/>
              </a:lnSpc>
              <a:buFontTx/>
              <a:buNone/>
              <a:defRPr/>
            </a:pPr>
            <a:endParaRPr lang="en-US" sz="1800" dirty="0" smtClean="0">
              <a:latin typeface="Garamond" pitchFamily="18" charset="0"/>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84700" y="152400"/>
            <a:ext cx="2777582" cy="3076573"/>
          </a:xfrm>
          <a:prstGeom prst="rect">
            <a:avLst/>
          </a:prstGeom>
          <a:noFill/>
          <a:ln w="1905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98698" y="3268133"/>
            <a:ext cx="2546593" cy="3352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45294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11811000" cy="698500"/>
          </a:xfrm>
        </p:spPr>
        <p:txBody>
          <a:bodyPr>
            <a:noAutofit/>
          </a:bodyPr>
          <a:lstStyle/>
          <a:p>
            <a:pPr algn="ctr"/>
            <a:r>
              <a:rPr lang="en-US" sz="4400" dirty="0" smtClean="0"/>
              <a:t>University of Delaware Graduate Student Papers</a:t>
            </a:r>
            <a:endParaRPr lang="en-US" sz="4400" dirty="0"/>
          </a:p>
        </p:txBody>
      </p:sp>
      <p:sp>
        <p:nvSpPr>
          <p:cNvPr id="4" name="Slide Number Placeholder 3"/>
          <p:cNvSpPr>
            <a:spLocks noGrp="1"/>
          </p:cNvSpPr>
          <p:nvPr>
            <p:ph type="sldNum" sz="quarter" idx="12"/>
          </p:nvPr>
        </p:nvSpPr>
        <p:spPr/>
        <p:txBody>
          <a:bodyPr/>
          <a:lstStyle/>
          <a:p>
            <a:pPr>
              <a:defRPr/>
            </a:pPr>
            <a:fld id="{943456A9-BD94-476E-BC1E-05BA19009339}" type="slidenum">
              <a:rPr lang="en-US" altLang="en-US" smtClean="0">
                <a:solidFill>
                  <a:prstClr val="black">
                    <a:tint val="75000"/>
                  </a:prstClr>
                </a:solidFill>
              </a:rPr>
              <a:pPr>
                <a:defRPr/>
              </a:pPr>
              <a:t>18</a:t>
            </a:fld>
            <a:endParaRPr lang="en-US" altLang="en-US">
              <a:solidFill>
                <a:prstClr val="black">
                  <a:tint val="75000"/>
                </a:prstClr>
              </a:solidFill>
            </a:endParaRPr>
          </a:p>
        </p:txBody>
      </p:sp>
      <p:pic>
        <p:nvPicPr>
          <p:cNvPr id="11" name="Picture 4"/>
          <p:cNvPicPr>
            <a:picLocks noChangeAspect="1" noChangeArrowheads="1"/>
          </p:cNvPicPr>
          <p:nvPr/>
        </p:nvPicPr>
        <p:blipFill>
          <a:blip r:embed="rId2" cstate="print"/>
          <a:srcRect l="18107" t="22123" r="50295" b="12200"/>
          <a:stretch>
            <a:fillRect/>
          </a:stretch>
        </p:blipFill>
        <p:spPr bwMode="auto">
          <a:xfrm>
            <a:off x="6968067" y="2387600"/>
            <a:ext cx="3200400" cy="4157529"/>
          </a:xfrm>
          <a:prstGeom prst="rect">
            <a:avLst/>
          </a:prstGeom>
          <a:noFill/>
          <a:ln w="9525">
            <a:solidFill>
              <a:schemeClr val="tx1"/>
            </a:solidFill>
            <a:miter lim="800000"/>
            <a:headEnd/>
            <a:tailEnd/>
          </a:ln>
        </p:spPr>
      </p:pic>
      <p:pic>
        <p:nvPicPr>
          <p:cNvPr id="13" name="Picture 5"/>
          <p:cNvPicPr>
            <a:picLocks noChangeAspect="1" noChangeArrowheads="1"/>
          </p:cNvPicPr>
          <p:nvPr/>
        </p:nvPicPr>
        <p:blipFill>
          <a:blip r:embed="rId3" cstate="print"/>
          <a:srcRect l="18992" t="23068" r="50591" b="12201"/>
          <a:stretch>
            <a:fillRect/>
          </a:stretch>
        </p:blipFill>
        <p:spPr bwMode="auto">
          <a:xfrm>
            <a:off x="4658118" y="1919513"/>
            <a:ext cx="3158244" cy="4200771"/>
          </a:xfrm>
          <a:prstGeom prst="rect">
            <a:avLst/>
          </a:prstGeom>
          <a:noFill/>
          <a:ln w="9525">
            <a:solidFill>
              <a:schemeClr val="tx1"/>
            </a:solidFill>
            <a:miter lim="800000"/>
            <a:headEnd/>
            <a:tailEnd/>
          </a:ln>
        </p:spPr>
      </p:pic>
      <p:pic>
        <p:nvPicPr>
          <p:cNvPr id="1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6067" y="1473200"/>
            <a:ext cx="3200400" cy="4143081"/>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8749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1248833" y="365125"/>
            <a:ext cx="10661650" cy="774700"/>
          </a:xfrm>
        </p:spPr>
        <p:txBody>
          <a:bodyPr>
            <a:noAutofit/>
          </a:bodyPr>
          <a:lstStyle/>
          <a:p>
            <a:pPr algn="ctr"/>
            <a:r>
              <a:rPr lang="en-US" dirty="0" smtClean="0"/>
              <a:t>What federal agency’s land has the most endangered species?</a:t>
            </a:r>
            <a:endParaRPr lang="en-US" dirty="0"/>
          </a:p>
        </p:txBody>
      </p:sp>
      <p:sp>
        <p:nvSpPr>
          <p:cNvPr id="6" name="Content Placeholder 5"/>
          <p:cNvSpPr>
            <a:spLocks noGrp="1"/>
          </p:cNvSpPr>
          <p:nvPr>
            <p:ph idx="4294967295"/>
          </p:nvPr>
        </p:nvSpPr>
        <p:spPr>
          <a:xfrm>
            <a:off x="1422400" y="1778000"/>
            <a:ext cx="10769600" cy="4221163"/>
          </a:xfrm>
        </p:spPr>
        <p:txBody>
          <a:bodyPr>
            <a:noAutofit/>
          </a:bodyPr>
          <a:lstStyle/>
          <a:p>
            <a:pPr marL="514350" indent="-514350">
              <a:buFont typeface="+mj-lt"/>
              <a:buAutoNum type="alphaUcPeriod"/>
            </a:pPr>
            <a:r>
              <a:rPr lang="en-US" dirty="0" smtClean="0"/>
              <a:t>National Park Service</a:t>
            </a:r>
          </a:p>
          <a:p>
            <a:pPr marL="514350" indent="-514350">
              <a:buFont typeface="+mj-lt"/>
              <a:buAutoNum type="alphaUcPeriod"/>
            </a:pPr>
            <a:endParaRPr lang="en-US" dirty="0"/>
          </a:p>
          <a:p>
            <a:pPr marL="514350" indent="-514350">
              <a:buFont typeface="+mj-lt"/>
              <a:buAutoNum type="alphaUcPeriod"/>
            </a:pPr>
            <a:r>
              <a:rPr lang="en-US" dirty="0" smtClean="0"/>
              <a:t>US Forest Service</a:t>
            </a:r>
          </a:p>
          <a:p>
            <a:pPr marL="514350" indent="-514350">
              <a:buFont typeface="+mj-lt"/>
              <a:buAutoNum type="alphaUcPeriod"/>
            </a:pPr>
            <a:endParaRPr lang="en-US" dirty="0"/>
          </a:p>
          <a:p>
            <a:pPr marL="514350" indent="-514350">
              <a:buFont typeface="+mj-lt"/>
              <a:buAutoNum type="alphaUcPeriod"/>
            </a:pPr>
            <a:r>
              <a:rPr lang="en-US" dirty="0" smtClean="0"/>
              <a:t>US Department of Defense</a:t>
            </a:r>
          </a:p>
          <a:p>
            <a:pPr marL="514350" indent="-514350">
              <a:buFont typeface="+mj-lt"/>
              <a:buAutoNum type="alphaUcPeriod"/>
            </a:pPr>
            <a:endParaRPr lang="en-US" dirty="0"/>
          </a:p>
          <a:p>
            <a:pPr marL="514350" indent="-514350">
              <a:buFont typeface="+mj-lt"/>
              <a:buAutoNum type="alphaUcPeriod"/>
            </a:pPr>
            <a:r>
              <a:rPr lang="en-US" dirty="0" smtClean="0"/>
              <a:t>US Bureau of Land Management</a:t>
            </a:r>
          </a:p>
          <a:p>
            <a:pPr marL="514350" indent="-514350">
              <a:buFont typeface="+mj-lt"/>
              <a:buAutoNum type="alphaUcPeriod"/>
            </a:pPr>
            <a:endParaRPr lang="en-US" dirty="0"/>
          </a:p>
          <a:p>
            <a:pPr marL="514350" indent="-514350">
              <a:buFont typeface="+mj-lt"/>
              <a:buAutoNum type="alphaUcPeriod"/>
            </a:pPr>
            <a:r>
              <a:rPr lang="en-US" dirty="0" smtClean="0"/>
              <a:t>U.S. Fish and Wildlife Service</a:t>
            </a:r>
            <a:endParaRPr lang="en-US" dirty="0"/>
          </a:p>
        </p:txBody>
      </p:sp>
    </p:spTree>
    <p:extLst>
      <p:ext uri="{BB962C8B-B14F-4D97-AF65-F5344CB8AC3E}">
        <p14:creationId xmlns:p14="http://schemas.microsoft.com/office/powerpoint/2010/main" val="32307080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65667" y="0"/>
            <a:ext cx="10972800" cy="1735667"/>
          </a:xfrm>
        </p:spPr>
        <p:txBody>
          <a:bodyPr>
            <a:normAutofit/>
          </a:bodyPr>
          <a:lstStyle/>
          <a:p>
            <a:pPr algn="ctr"/>
            <a:r>
              <a:rPr lang="en-US" i="1" dirty="0" smtClean="0"/>
              <a:t>Changing Face of </a:t>
            </a:r>
            <a:r>
              <a:rPr lang="en-US" i="1" dirty="0"/>
              <a:t>C</a:t>
            </a:r>
            <a:r>
              <a:rPr lang="en-US" i="1" dirty="0" smtClean="0"/>
              <a:t>onservation: </a:t>
            </a:r>
            <a:br>
              <a:rPr lang="en-US" i="1" dirty="0" smtClean="0"/>
            </a:br>
            <a:r>
              <a:rPr lang="en-US" i="1" dirty="0" smtClean="0"/>
              <a:t>Focus on Environmental Services</a:t>
            </a:r>
            <a:endParaRPr lang="en-US" i="1" dirty="0"/>
          </a:p>
        </p:txBody>
      </p:sp>
      <p:sp>
        <p:nvSpPr>
          <p:cNvPr id="3" name="Content Placeholder 2"/>
          <p:cNvSpPr>
            <a:spLocks noGrp="1"/>
          </p:cNvSpPr>
          <p:nvPr>
            <p:ph idx="4294967295"/>
          </p:nvPr>
        </p:nvSpPr>
        <p:spPr>
          <a:xfrm>
            <a:off x="508000" y="1481665"/>
            <a:ext cx="6019800" cy="5143500"/>
          </a:xfrm>
        </p:spPr>
        <p:txBody>
          <a:bodyPr>
            <a:normAutofit/>
          </a:bodyPr>
          <a:lstStyle/>
          <a:p>
            <a:pPr marL="0" indent="0">
              <a:buNone/>
            </a:pPr>
            <a:r>
              <a:rPr lang="en-US" sz="2400" u="sng" dirty="0" smtClean="0"/>
              <a:t>Examples </a:t>
            </a:r>
          </a:p>
          <a:p>
            <a:r>
              <a:rPr lang="en-US" sz="2400" dirty="0" smtClean="0"/>
              <a:t>Wetlands for water filtration and flood prevention</a:t>
            </a:r>
          </a:p>
          <a:p>
            <a:endParaRPr lang="en-US" sz="900" dirty="0" smtClean="0"/>
          </a:p>
          <a:p>
            <a:r>
              <a:rPr lang="en-US" sz="2400" dirty="0" smtClean="0"/>
              <a:t>Trees and forests to cleanse the air </a:t>
            </a:r>
          </a:p>
          <a:p>
            <a:endParaRPr lang="en-US" sz="900" dirty="0" smtClean="0"/>
          </a:p>
          <a:p>
            <a:r>
              <a:rPr lang="en-US" sz="2400" dirty="0" smtClean="0"/>
              <a:t>Carbon sequestration</a:t>
            </a:r>
          </a:p>
          <a:p>
            <a:endParaRPr lang="en-US" sz="800" dirty="0" smtClean="0"/>
          </a:p>
          <a:p>
            <a:r>
              <a:rPr lang="en-US" sz="2400" dirty="0" smtClean="0"/>
              <a:t>Salt marshes for wildlife habitat and storm surge prevention</a:t>
            </a:r>
          </a:p>
          <a:p>
            <a:endParaRPr lang="en-US" sz="800" dirty="0" smtClean="0"/>
          </a:p>
          <a:p>
            <a:pPr marL="0" indent="0">
              <a:buNone/>
            </a:pPr>
            <a:r>
              <a:rPr lang="en-US" sz="2400" dirty="0" smtClean="0"/>
              <a:t>For these examples, there are multiple opportunities to invest funds and</a:t>
            </a:r>
            <a:r>
              <a:rPr lang="en-US" sz="2400" dirty="0"/>
              <a:t> </a:t>
            </a:r>
            <a:r>
              <a:rPr lang="en-US" sz="2400" dirty="0" smtClean="0"/>
              <a:t>what matters is the on-the-ground realities.</a:t>
            </a:r>
            <a:endParaRPr lang="en-US" sz="2400" dirty="0"/>
          </a:p>
        </p:txBody>
      </p:sp>
      <p:pic>
        <p:nvPicPr>
          <p:cNvPr id="7" name="Picture 6" descr="NATO2125"/>
          <p:cNvPicPr>
            <a:picLocks noGrp="1" noChangeAspect="1" noChangeArrowheads="1"/>
          </p:cNvPicPr>
          <p:nvPr/>
        </p:nvPicPr>
        <p:blipFill>
          <a:blip r:embed="rId3" cstate="print"/>
          <a:srcRect/>
          <a:stretch>
            <a:fillRect/>
          </a:stretch>
        </p:blipFill>
        <p:spPr bwMode="auto">
          <a:xfrm>
            <a:off x="6600042" y="4384145"/>
            <a:ext cx="3144117" cy="1906589"/>
          </a:xfrm>
          <a:prstGeom prst="rect">
            <a:avLst/>
          </a:prstGeom>
          <a:noFill/>
          <a:ln w="3175">
            <a:solidFill>
              <a:schemeClr val="tx1"/>
            </a:solidFill>
            <a:miter lim="800000"/>
            <a:headEnd/>
            <a:tailEnd/>
          </a:ln>
        </p:spPr>
      </p:pic>
      <p:pic>
        <p:nvPicPr>
          <p:cNvPr id="9" name="Picture 8" descr="NATTR091"/>
          <p:cNvPicPr>
            <a:picLocks noGrp="1" noChangeAspect="1" noChangeArrowheads="1"/>
          </p:cNvPicPr>
          <p:nvPr/>
        </p:nvPicPr>
        <p:blipFill>
          <a:blip r:embed="rId4" cstate="print"/>
          <a:srcRect/>
          <a:stretch>
            <a:fillRect/>
          </a:stretch>
        </p:blipFill>
        <p:spPr bwMode="auto">
          <a:xfrm>
            <a:off x="6548966" y="1871134"/>
            <a:ext cx="3091283" cy="1891549"/>
          </a:xfrm>
          <a:prstGeom prst="rect">
            <a:avLst/>
          </a:prstGeom>
          <a:noFill/>
          <a:ln w="3175">
            <a:solidFill>
              <a:srgbClr val="000000"/>
            </a:solidFill>
            <a:miter lim="800000"/>
            <a:headEnd/>
            <a:tailEnd/>
          </a:ln>
        </p:spPr>
      </p:pic>
      <p:pic>
        <p:nvPicPr>
          <p:cNvPr id="10" name="Picture 9" descr="NATO2199"/>
          <p:cNvPicPr>
            <a:picLocks noGrp="1" noChangeAspect="1" noChangeArrowheads="1"/>
          </p:cNvPicPr>
          <p:nvPr/>
        </p:nvPicPr>
        <p:blipFill>
          <a:blip r:embed="rId5" cstate="print"/>
          <a:srcRect l="31886" r="36540" b="-482"/>
          <a:stretch>
            <a:fillRect/>
          </a:stretch>
        </p:blipFill>
        <p:spPr bwMode="auto">
          <a:xfrm>
            <a:off x="9893424" y="1446453"/>
            <a:ext cx="2125778" cy="5072880"/>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4009089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fade">
                                      <p:cBhvr>
                                        <p:cTn id="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11887200" cy="889000"/>
          </a:xfrm>
        </p:spPr>
        <p:txBody>
          <a:bodyPr>
            <a:normAutofit/>
          </a:bodyPr>
          <a:lstStyle/>
          <a:p>
            <a:pPr algn="ctr"/>
            <a:r>
              <a:rPr lang="en-US" sz="4400" dirty="0" smtClean="0"/>
              <a:t>Endangered Species on Federal Lands</a:t>
            </a:r>
            <a:endParaRPr lang="en-US" sz="4400" dirty="0"/>
          </a:p>
        </p:txBody>
      </p:sp>
      <p:sp>
        <p:nvSpPr>
          <p:cNvPr id="3" name="Content Placeholder 2"/>
          <p:cNvSpPr>
            <a:spLocks noGrp="1"/>
          </p:cNvSpPr>
          <p:nvPr>
            <p:ph idx="1"/>
          </p:nvPr>
        </p:nvSpPr>
        <p:spPr>
          <a:xfrm>
            <a:off x="508000" y="5410201"/>
            <a:ext cx="11379200" cy="685800"/>
          </a:xfrm>
        </p:spPr>
        <p:txBody>
          <a:bodyPr>
            <a:normAutofit fontScale="77500" lnSpcReduction="20000"/>
          </a:bodyPr>
          <a:lstStyle/>
          <a:p>
            <a:pPr marL="0" indent="0">
              <a:buNone/>
            </a:pPr>
            <a:r>
              <a:rPr lang="en-US" dirty="0" smtClean="0">
                <a:latin typeface="+mj-lt"/>
              </a:rPr>
              <a:t>Source: “Federal </a:t>
            </a:r>
            <a:r>
              <a:rPr lang="en-US" dirty="0">
                <a:latin typeface="+mj-lt"/>
              </a:rPr>
              <a:t>Lands and </a:t>
            </a:r>
            <a:r>
              <a:rPr lang="en-US" dirty="0" smtClean="0">
                <a:latin typeface="+mj-lt"/>
              </a:rPr>
              <a:t>Endangered Species</a:t>
            </a:r>
            <a:r>
              <a:rPr lang="en-US" dirty="0">
                <a:latin typeface="+mj-lt"/>
              </a:rPr>
              <a:t>: The Role of </a:t>
            </a:r>
            <a:r>
              <a:rPr lang="en-US" dirty="0" smtClean="0">
                <a:latin typeface="+mj-lt"/>
              </a:rPr>
              <a:t>Military and </a:t>
            </a:r>
            <a:r>
              <a:rPr lang="en-US" dirty="0">
                <a:latin typeface="+mj-lt"/>
              </a:rPr>
              <a:t>Other Federal Lands </a:t>
            </a:r>
            <a:r>
              <a:rPr lang="en-US" dirty="0" smtClean="0">
                <a:latin typeface="+mj-lt"/>
              </a:rPr>
              <a:t>in Sustaining Biodiversity” BRUCE </a:t>
            </a:r>
            <a:r>
              <a:rPr lang="en-US" dirty="0">
                <a:latin typeface="+mj-lt"/>
              </a:rPr>
              <a:t>A. STEIN, CAMERON SCOTT, AND NANCY </a:t>
            </a:r>
            <a:r>
              <a:rPr lang="en-US" dirty="0" smtClean="0">
                <a:latin typeface="+mj-lt"/>
              </a:rPr>
              <a:t>BENTON, 2008.</a:t>
            </a:r>
            <a:endParaRPr lang="en-US" dirty="0">
              <a:latin typeface="+mj-lt"/>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1765" y="1198032"/>
            <a:ext cx="10079567" cy="41908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56319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0" name="Slide Number Placeholder 5"/>
          <p:cNvSpPr>
            <a:spLocks noGrp="1"/>
          </p:cNvSpPr>
          <p:nvPr>
            <p:ph type="sldNum" sz="quarter" idx="12"/>
          </p:nvPr>
        </p:nvSpPr>
        <p:spPr>
          <a:noFill/>
        </p:spPr>
        <p:txBody>
          <a:bodyPr/>
          <a:lstStyle/>
          <a:p>
            <a:fld id="{0A61A5AB-A0D3-4598-AC0C-17FE03458E2D}" type="slidenum">
              <a:rPr lang="en-US" smtClean="0">
                <a:solidFill>
                  <a:prstClr val="black">
                    <a:tint val="75000"/>
                  </a:prstClr>
                </a:solidFill>
                <a:latin typeface="Arial" charset="0"/>
              </a:rPr>
              <a:pPr/>
              <a:t>21</a:t>
            </a:fld>
            <a:endParaRPr lang="en-US" smtClean="0">
              <a:solidFill>
                <a:prstClr val="black">
                  <a:tint val="75000"/>
                </a:prstClr>
              </a:solidFill>
              <a:latin typeface="Arial" charset="0"/>
            </a:endParaRPr>
          </a:p>
        </p:txBody>
      </p:sp>
      <p:sp>
        <p:nvSpPr>
          <p:cNvPr id="53251" name="Rectangle 2"/>
          <p:cNvSpPr>
            <a:spLocks noGrp="1" noChangeArrowheads="1"/>
          </p:cNvSpPr>
          <p:nvPr>
            <p:ph type="title" idx="4294967295"/>
          </p:nvPr>
        </p:nvSpPr>
        <p:spPr>
          <a:xfrm>
            <a:off x="465667" y="228600"/>
            <a:ext cx="11726333" cy="1143000"/>
          </a:xfrm>
        </p:spPr>
        <p:txBody>
          <a:bodyPr>
            <a:noAutofit/>
          </a:bodyPr>
          <a:lstStyle/>
          <a:p>
            <a:pPr marL="285750" indent="-285750" algn="ctr" eaLnBrk="1" hangingPunct="1">
              <a:lnSpc>
                <a:spcPct val="120000"/>
              </a:lnSpc>
              <a:defRPr/>
            </a:pPr>
            <a:r>
              <a:rPr lang="en-US" b="1" dirty="0" smtClean="0"/>
              <a:t>Readiness and Environmental Protection Initiative (REPI)</a:t>
            </a:r>
            <a:endParaRPr lang="en-US" b="1" dirty="0"/>
          </a:p>
        </p:txBody>
      </p:sp>
      <p:sp>
        <p:nvSpPr>
          <p:cNvPr id="476163" name="Rectangle 3"/>
          <p:cNvSpPr>
            <a:spLocks noGrp="1" noChangeArrowheads="1"/>
          </p:cNvSpPr>
          <p:nvPr>
            <p:ph type="body" idx="4294967295"/>
          </p:nvPr>
        </p:nvSpPr>
        <p:spPr>
          <a:xfrm>
            <a:off x="423336" y="1799167"/>
            <a:ext cx="8614832" cy="4868332"/>
          </a:xfrm>
        </p:spPr>
        <p:txBody>
          <a:bodyPr>
            <a:normAutofit fontScale="92500" lnSpcReduction="10000"/>
          </a:bodyPr>
          <a:lstStyle/>
          <a:p>
            <a:pPr marL="285750" indent="-285750" eaLnBrk="1" hangingPunct="1">
              <a:lnSpc>
                <a:spcPct val="120000"/>
              </a:lnSpc>
              <a:defRPr/>
            </a:pPr>
            <a:r>
              <a:rPr lang="en-US" sz="2400" dirty="0" smtClean="0"/>
              <a:t>Office of the Secretary of Defense’s Readiness and Environmental Protection Initiative (REPI)</a:t>
            </a:r>
          </a:p>
          <a:p>
            <a:pPr marL="285750" indent="-285750" eaLnBrk="1" hangingPunct="1">
              <a:lnSpc>
                <a:spcPct val="120000"/>
              </a:lnSpc>
              <a:defRPr/>
            </a:pPr>
            <a:endParaRPr lang="en-US" sz="900" b="1" dirty="0"/>
          </a:p>
          <a:p>
            <a:pPr marL="285750" indent="-285750" eaLnBrk="1" hangingPunct="1">
              <a:lnSpc>
                <a:spcPct val="120000"/>
              </a:lnSpc>
              <a:defRPr/>
            </a:pPr>
            <a:r>
              <a:rPr lang="en-US" sz="2400" dirty="0" smtClean="0"/>
              <a:t>Fastest growing federal conservation program.</a:t>
            </a:r>
            <a:endParaRPr lang="en-US" sz="2000" dirty="0"/>
          </a:p>
          <a:p>
            <a:pPr marL="685800" lvl="1" eaLnBrk="1" hangingPunct="1">
              <a:lnSpc>
                <a:spcPct val="120000"/>
              </a:lnSpc>
              <a:defRPr/>
            </a:pPr>
            <a:r>
              <a:rPr lang="en-US" sz="2000" dirty="0" smtClean="0"/>
              <a:t>$54 million in 2010.</a:t>
            </a:r>
          </a:p>
          <a:p>
            <a:pPr marL="685800" lvl="1" eaLnBrk="1" hangingPunct="1">
              <a:lnSpc>
                <a:spcPct val="120000"/>
              </a:lnSpc>
              <a:defRPr/>
            </a:pPr>
            <a:r>
              <a:rPr lang="en-US" sz="2000" dirty="0" smtClean="0"/>
              <a:t>$100+ million estimated in 2011.</a:t>
            </a:r>
          </a:p>
          <a:p>
            <a:pPr marL="285750" eaLnBrk="1" hangingPunct="1">
              <a:lnSpc>
                <a:spcPct val="120000"/>
              </a:lnSpc>
              <a:defRPr/>
            </a:pPr>
            <a:endParaRPr lang="en-US" sz="900" dirty="0" smtClean="0"/>
          </a:p>
          <a:p>
            <a:pPr marL="285750" eaLnBrk="1" hangingPunct="1">
              <a:lnSpc>
                <a:spcPct val="120000"/>
              </a:lnSpc>
              <a:defRPr/>
            </a:pPr>
            <a:r>
              <a:rPr lang="en-US" sz="2400" dirty="0" smtClean="0"/>
              <a:t>UD report suggests that the benefit for using optimization will exceed $20 million annually.</a:t>
            </a:r>
          </a:p>
          <a:p>
            <a:pPr marL="285750" eaLnBrk="1" hangingPunct="1">
              <a:lnSpc>
                <a:spcPct val="120000"/>
              </a:lnSpc>
              <a:defRPr/>
            </a:pPr>
            <a:endParaRPr lang="en-US" sz="900" dirty="0"/>
          </a:p>
          <a:p>
            <a:pPr marL="0" indent="0" eaLnBrk="1" hangingPunct="1">
              <a:lnSpc>
                <a:spcPct val="120000"/>
              </a:lnSpc>
              <a:buNone/>
              <a:defRPr/>
            </a:pPr>
            <a:r>
              <a:rPr lang="en-US" sz="2400" dirty="0" smtClean="0"/>
              <a:t>Could apply the optimization technique of Goal Programming to maximize both the military readiness and environmental protection objectives.</a:t>
            </a:r>
            <a:endParaRPr lang="en-US" sz="2200" dirty="0"/>
          </a:p>
          <a:p>
            <a:pPr marL="685800" lvl="1" eaLnBrk="1" hangingPunct="1">
              <a:lnSpc>
                <a:spcPct val="120000"/>
              </a:lnSpc>
              <a:defRPr/>
            </a:pPr>
            <a:endParaRPr lang="en-US" sz="2000" dirty="0"/>
          </a:p>
          <a:p>
            <a:pPr marL="0" indent="0" eaLnBrk="1" hangingPunct="1">
              <a:lnSpc>
                <a:spcPct val="120000"/>
              </a:lnSpc>
              <a:buNone/>
              <a:defRPr/>
            </a:pPr>
            <a:endParaRPr lang="en-US" dirty="0" smtClean="0"/>
          </a:p>
          <a:p>
            <a:pPr marL="285750" indent="-285750" eaLnBrk="1" hangingPunct="1">
              <a:lnSpc>
                <a:spcPct val="120000"/>
              </a:lnSpc>
              <a:defRPr/>
            </a:pPr>
            <a:endParaRPr lang="en-US" sz="2400" dirty="0" smtClean="0"/>
          </a:p>
          <a:p>
            <a:pPr marL="285750" indent="-285750" eaLnBrk="1" hangingPunct="1">
              <a:lnSpc>
                <a:spcPct val="120000"/>
              </a:lnSpc>
              <a:defRPr/>
            </a:pPr>
            <a:endParaRPr lang="en-US" sz="1800" dirty="0" smtClean="0"/>
          </a:p>
          <a:p>
            <a:pPr marL="609600" indent="-609600" eaLnBrk="1" hangingPunct="1">
              <a:lnSpc>
                <a:spcPct val="80000"/>
              </a:lnSpc>
              <a:buFontTx/>
              <a:buNone/>
              <a:defRPr/>
            </a:pPr>
            <a:endParaRPr lang="en-US" sz="1800" dirty="0" smtClean="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8587" y="1083733"/>
            <a:ext cx="3463413" cy="4483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32146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p:cNvSpPr>
            <a:spLocks noGrp="1" noChangeArrowheads="1"/>
          </p:cNvSpPr>
          <p:nvPr>
            <p:ph type="title"/>
          </p:nvPr>
        </p:nvSpPr>
        <p:spPr>
          <a:xfrm>
            <a:off x="338667" y="0"/>
            <a:ext cx="9122833" cy="783167"/>
          </a:xfrm>
        </p:spPr>
        <p:txBody>
          <a:bodyPr>
            <a:normAutofit/>
          </a:bodyPr>
          <a:lstStyle/>
          <a:p>
            <a:pPr eaLnBrk="1" hangingPunct="1"/>
            <a:r>
              <a:rPr lang="en-US" sz="4400" dirty="0" smtClean="0"/>
              <a:t>Baltimore County, Maryland</a:t>
            </a:r>
          </a:p>
        </p:txBody>
      </p:sp>
      <p:sp>
        <p:nvSpPr>
          <p:cNvPr id="7" name="Content Placeholder 6"/>
          <p:cNvSpPr>
            <a:spLocks noGrp="1"/>
          </p:cNvSpPr>
          <p:nvPr>
            <p:ph sz="half" idx="2"/>
          </p:nvPr>
        </p:nvSpPr>
        <p:spPr>
          <a:xfrm>
            <a:off x="406400" y="1375829"/>
            <a:ext cx="7467600" cy="4978400"/>
          </a:xfrm>
        </p:spPr>
        <p:txBody>
          <a:bodyPr>
            <a:noAutofit/>
          </a:bodyPr>
          <a:lstStyle/>
          <a:p>
            <a:pPr>
              <a:defRPr/>
            </a:pPr>
            <a:r>
              <a:rPr lang="en-US" sz="2800" dirty="0" smtClean="0"/>
              <a:t>Baltimore County has one of the most well-established farmland preservation efforts in the country, dating back to 1979 . </a:t>
            </a:r>
          </a:p>
          <a:p>
            <a:pPr>
              <a:defRPr/>
            </a:pPr>
            <a:endParaRPr lang="en-US" sz="2800" dirty="0" smtClean="0"/>
          </a:p>
          <a:p>
            <a:pPr>
              <a:defRPr/>
            </a:pPr>
            <a:r>
              <a:rPr lang="en-US" sz="2800" dirty="0" smtClean="0"/>
              <a:t>In 2006, Baltimore County reached a major milestone of preserving 40,000 acres – half of its 80,000 acre goal. </a:t>
            </a:r>
          </a:p>
          <a:p>
            <a:pPr>
              <a:defRPr/>
            </a:pPr>
            <a:endParaRPr lang="en-US" sz="2800" dirty="0" smtClean="0"/>
          </a:p>
          <a:p>
            <a:pPr>
              <a:defRPr/>
            </a:pPr>
            <a:r>
              <a:rPr lang="en-US" sz="2800" dirty="0" smtClean="0"/>
              <a:t>Wanted to apply optimization to improve the use of their limited financial resources while maximizing the return on investment.</a:t>
            </a:r>
          </a:p>
        </p:txBody>
      </p:sp>
      <p:sp>
        <p:nvSpPr>
          <p:cNvPr id="54276" name="TextBox 4"/>
          <p:cNvSpPr txBox="1">
            <a:spLocks noChangeArrowheads="1"/>
          </p:cNvSpPr>
          <p:nvPr/>
        </p:nvSpPr>
        <p:spPr bwMode="auto">
          <a:xfrm>
            <a:off x="7010400" y="2133601"/>
            <a:ext cx="3860800" cy="646331"/>
          </a:xfrm>
          <a:prstGeom prst="rect">
            <a:avLst/>
          </a:prstGeom>
          <a:noFill/>
          <a:ln w="9525">
            <a:noFill/>
            <a:miter lim="800000"/>
            <a:headEnd/>
            <a:tailEnd/>
          </a:ln>
        </p:spPr>
        <p:txBody>
          <a:bodyPr>
            <a:spAutoFit/>
          </a:bodyPr>
          <a:lstStyle/>
          <a:p>
            <a:endParaRPr lang="en-US">
              <a:solidFill>
                <a:prstClr val="black"/>
              </a:solidFill>
            </a:endParaRPr>
          </a:p>
          <a:p>
            <a:endParaRPr lang="en-US">
              <a:solidFill>
                <a:prstClr val="black"/>
              </a:solidFill>
            </a:endParaRPr>
          </a:p>
        </p:txBody>
      </p:sp>
      <p:pic>
        <p:nvPicPr>
          <p:cNvPr id="6" name="Picture 5" descr="OPTresults2007to2009_withContextMaps"/>
          <p:cNvPicPr>
            <a:picLocks noChangeAspect="1" noChangeArrowheads="1"/>
          </p:cNvPicPr>
          <p:nvPr/>
        </p:nvPicPr>
        <p:blipFill>
          <a:blip r:embed="rId2" cstate="print"/>
          <a:srcRect l="53288"/>
          <a:stretch>
            <a:fillRect/>
          </a:stretch>
        </p:blipFill>
        <p:spPr bwMode="auto">
          <a:xfrm>
            <a:off x="8022168" y="59263"/>
            <a:ext cx="4089400" cy="6737153"/>
          </a:xfrm>
          <a:prstGeom prst="rect">
            <a:avLst/>
          </a:prstGeom>
          <a:noFill/>
          <a:ln w="25400">
            <a:solidFill>
              <a:schemeClr val="accent1"/>
            </a:solidFill>
            <a:miter lim="800000"/>
            <a:headEnd/>
            <a:tailEnd/>
          </a:ln>
        </p:spPr>
      </p:pic>
    </p:spTree>
    <p:extLst>
      <p:ext uri="{BB962C8B-B14F-4D97-AF65-F5344CB8AC3E}">
        <p14:creationId xmlns:p14="http://schemas.microsoft.com/office/powerpoint/2010/main" val="25847874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idx="4294967295"/>
          </p:nvPr>
        </p:nvSpPr>
        <p:spPr>
          <a:xfrm>
            <a:off x="4021667" y="274638"/>
            <a:ext cx="8170333" cy="1249362"/>
          </a:xfrm>
        </p:spPr>
        <p:txBody>
          <a:bodyPr>
            <a:normAutofit/>
          </a:bodyPr>
          <a:lstStyle/>
          <a:p>
            <a:r>
              <a:rPr lang="en-US" dirty="0" smtClean="0"/>
              <a:t>Experience of Baltimore County</a:t>
            </a:r>
          </a:p>
        </p:txBody>
      </p:sp>
      <p:sp>
        <p:nvSpPr>
          <p:cNvPr id="109571" name="Rectangle 3"/>
          <p:cNvSpPr>
            <a:spLocks noGrp="1" noChangeArrowheads="1"/>
          </p:cNvSpPr>
          <p:nvPr>
            <p:ph sz="half" idx="4294967295"/>
          </p:nvPr>
        </p:nvSpPr>
        <p:spPr>
          <a:xfrm>
            <a:off x="423334" y="2222500"/>
            <a:ext cx="10223500" cy="4483100"/>
          </a:xfrm>
        </p:spPr>
        <p:txBody>
          <a:bodyPr>
            <a:noAutofit/>
          </a:bodyPr>
          <a:lstStyle/>
          <a:p>
            <a:pPr>
              <a:lnSpc>
                <a:spcPct val="120000"/>
              </a:lnSpc>
              <a:buFontTx/>
              <a:buNone/>
            </a:pPr>
            <a:r>
              <a:rPr lang="en-US" sz="2000" b="1" dirty="0" smtClean="0"/>
              <a:t>Wally Lippincott, Baltimore County Land Preservation Administrator</a:t>
            </a:r>
            <a:r>
              <a:rPr lang="en-US" sz="2000" dirty="0" smtClean="0"/>
              <a:t> </a:t>
            </a:r>
          </a:p>
          <a:p>
            <a:pPr>
              <a:lnSpc>
                <a:spcPct val="120000"/>
              </a:lnSpc>
              <a:buFontTx/>
              <a:buNone/>
            </a:pPr>
            <a:r>
              <a:rPr lang="en-US" sz="2000" dirty="0" smtClean="0"/>
              <a:t>	"After trying for years to balance price with farm quality using rank based methods, we switched to optimization.  In the first three years of using optimization, Baltimore County has been able to protect an additional 680 acres for the same amount of funds that would otherwise have been spent.  This also translates into a savings of approximately $5.4 million.”</a:t>
            </a:r>
          </a:p>
          <a:p>
            <a:pPr>
              <a:lnSpc>
                <a:spcPct val="120000"/>
              </a:lnSpc>
              <a:buFontTx/>
              <a:buNone/>
            </a:pPr>
            <a:endParaRPr lang="en-US" sz="800" dirty="0" smtClean="0"/>
          </a:p>
          <a:p>
            <a:pPr>
              <a:lnSpc>
                <a:spcPct val="120000"/>
              </a:lnSpc>
              <a:buFontTx/>
              <a:buNone/>
            </a:pPr>
            <a:r>
              <a:rPr lang="en-US" sz="2000" b="1" dirty="0" smtClean="0"/>
              <a:t>Rob Hirsch, Baltimore County GIS Analyst </a:t>
            </a:r>
            <a:endParaRPr lang="en-US" sz="2000" dirty="0" smtClean="0"/>
          </a:p>
          <a:p>
            <a:pPr>
              <a:lnSpc>
                <a:spcPct val="120000"/>
              </a:lnSpc>
              <a:buFontTx/>
              <a:buNone/>
            </a:pPr>
            <a:r>
              <a:rPr lang="en-US" sz="2000" dirty="0" smtClean="0"/>
              <a:t>	"Optimization has proven easier to administer and run than our old methods.  During our rank</a:t>
            </a:r>
            <a:r>
              <a:rPr lang="en-US" sz="2000" dirty="0"/>
              <a:t> </a:t>
            </a:r>
            <a:r>
              <a:rPr lang="en-US" sz="2000" dirty="0" smtClean="0"/>
              <a:t>-based days, we performed extra administrative and mathematical work in order to solicit discounts and award extra LESA points for discounting.  With optimization, this is no longer required.” </a:t>
            </a:r>
          </a:p>
        </p:txBody>
      </p:sp>
      <p:sp>
        <p:nvSpPr>
          <p:cNvPr id="2" name="TextBox 1"/>
          <p:cNvSpPr txBox="1"/>
          <p:nvPr/>
        </p:nvSpPr>
        <p:spPr>
          <a:xfrm>
            <a:off x="10160000" y="1905000"/>
            <a:ext cx="2032000" cy="923330"/>
          </a:xfrm>
          <a:prstGeom prst="rect">
            <a:avLst/>
          </a:prstGeom>
          <a:noFill/>
        </p:spPr>
        <p:txBody>
          <a:bodyPr wrap="square" rtlCol="0">
            <a:spAutoFit/>
          </a:bodyPr>
          <a:lstStyle/>
          <a:p>
            <a:r>
              <a:rPr lang="en-US" dirty="0">
                <a:solidFill>
                  <a:srgbClr val="C00000"/>
                </a:solidFill>
              </a:rPr>
              <a:t>2010 amounts: +129 acres</a:t>
            </a:r>
          </a:p>
          <a:p>
            <a:r>
              <a:rPr lang="en-US" dirty="0">
                <a:solidFill>
                  <a:srgbClr val="C00000"/>
                </a:solidFill>
              </a:rPr>
              <a:t>+$932,525</a:t>
            </a:r>
            <a:endParaRPr lang="en-US" dirty="0">
              <a:solidFill>
                <a:srgbClr val="C00000"/>
              </a:solidFill>
            </a:endParaRPr>
          </a:p>
        </p:txBody>
      </p:sp>
      <p:pic>
        <p:nvPicPr>
          <p:cNvPr id="9" name="Content Placeholder 6" descr="Wally L &amp; Rob H photos 006.jpg"/>
          <p:cNvPicPr>
            <a:picLocks noChangeAspect="1"/>
          </p:cNvPicPr>
          <p:nvPr/>
        </p:nvPicPr>
        <p:blipFill>
          <a:blip r:embed="rId2" cstate="print"/>
          <a:stretch>
            <a:fillRect/>
          </a:stretch>
        </p:blipFill>
        <p:spPr>
          <a:xfrm>
            <a:off x="592665" y="0"/>
            <a:ext cx="3323167" cy="2206790"/>
          </a:xfrm>
          <a:prstGeom prst="rect">
            <a:avLst/>
          </a:prstGeom>
          <a:ln>
            <a:solidFill>
              <a:schemeClr val="tx1"/>
            </a:solidFill>
          </a:ln>
        </p:spPr>
      </p:pic>
      <p:pic>
        <p:nvPicPr>
          <p:cNvPr id="10" name="Picture 9" descr="Wally L &amp; Rob H photos 008.jpg"/>
          <p:cNvPicPr>
            <a:picLocks noChangeAspect="1"/>
          </p:cNvPicPr>
          <p:nvPr/>
        </p:nvPicPr>
        <p:blipFill>
          <a:blip r:embed="rId3" cstate="print"/>
          <a:srcRect/>
          <a:stretch>
            <a:fillRect/>
          </a:stretch>
        </p:blipFill>
        <p:spPr>
          <a:xfrm>
            <a:off x="10522288" y="4893733"/>
            <a:ext cx="1669712" cy="1746349"/>
          </a:xfrm>
          <a:prstGeom prst="rect">
            <a:avLst/>
          </a:prstGeom>
          <a:ln>
            <a:solidFill>
              <a:schemeClr val="tx1"/>
            </a:solidFill>
          </a:ln>
        </p:spPr>
      </p:pic>
    </p:spTree>
    <p:extLst>
      <p:ext uri="{BB962C8B-B14F-4D97-AF65-F5344CB8AC3E}">
        <p14:creationId xmlns:p14="http://schemas.microsoft.com/office/powerpoint/2010/main" val="37113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Number Placeholder 5"/>
          <p:cNvSpPr>
            <a:spLocks noGrp="1"/>
          </p:cNvSpPr>
          <p:nvPr>
            <p:ph type="sldNum" sz="quarter" idx="12"/>
          </p:nvPr>
        </p:nvSpPr>
        <p:spPr>
          <a:noFill/>
        </p:spPr>
        <p:txBody>
          <a:bodyPr/>
          <a:lstStyle/>
          <a:p>
            <a:fld id="{526E0423-0290-4B37-BCB8-A14F42528686}" type="slidenum">
              <a:rPr lang="en-US" smtClean="0">
                <a:solidFill>
                  <a:prstClr val="black">
                    <a:tint val="75000"/>
                  </a:prstClr>
                </a:solidFill>
              </a:rPr>
              <a:pPr/>
              <a:t>24</a:t>
            </a:fld>
            <a:endParaRPr lang="en-US" smtClean="0">
              <a:solidFill>
                <a:prstClr val="black">
                  <a:tint val="75000"/>
                </a:prstClr>
              </a:solidFill>
            </a:endParaRPr>
          </a:p>
        </p:txBody>
      </p:sp>
      <p:sp>
        <p:nvSpPr>
          <p:cNvPr id="63491" name="Rectangle 2"/>
          <p:cNvSpPr>
            <a:spLocks noGrp="1" noChangeArrowheads="1"/>
          </p:cNvSpPr>
          <p:nvPr>
            <p:ph type="title"/>
          </p:nvPr>
        </p:nvSpPr>
        <p:spPr>
          <a:xfrm>
            <a:off x="444501" y="110425"/>
            <a:ext cx="10909300" cy="775854"/>
          </a:xfrm>
        </p:spPr>
        <p:txBody>
          <a:bodyPr/>
          <a:lstStyle/>
          <a:p>
            <a:pPr eaLnBrk="1" hangingPunct="1"/>
            <a:r>
              <a:rPr lang="en-US" sz="4000" dirty="0" smtClean="0"/>
              <a:t>Optimization as a Planning Tool</a:t>
            </a:r>
            <a:endParaRPr lang="en-US" sz="4000" i="1" dirty="0" smtClean="0"/>
          </a:p>
        </p:txBody>
      </p:sp>
      <p:sp>
        <p:nvSpPr>
          <p:cNvPr id="63492" name="Rectangle 3"/>
          <p:cNvSpPr>
            <a:spLocks noGrp="1" noChangeArrowheads="1"/>
          </p:cNvSpPr>
          <p:nvPr>
            <p:ph type="body" idx="1"/>
          </p:nvPr>
        </p:nvSpPr>
        <p:spPr>
          <a:xfrm>
            <a:off x="550333" y="1397000"/>
            <a:ext cx="11324167" cy="5143500"/>
          </a:xfrm>
        </p:spPr>
        <p:txBody>
          <a:bodyPr>
            <a:noAutofit/>
          </a:bodyPr>
          <a:lstStyle/>
          <a:p>
            <a:pPr eaLnBrk="1" hangingPunct="1">
              <a:lnSpc>
                <a:spcPct val="110000"/>
              </a:lnSpc>
            </a:pPr>
            <a:r>
              <a:rPr lang="en-US" dirty="0" smtClean="0"/>
              <a:t>At times, it may be best for political or fundraising reasons to purchase the highest ranked parcels </a:t>
            </a:r>
          </a:p>
          <a:p>
            <a:pPr lvl="1" eaLnBrk="1" hangingPunct="1">
              <a:lnSpc>
                <a:spcPct val="110000"/>
              </a:lnSpc>
            </a:pPr>
            <a:r>
              <a:rPr lang="en-US" dirty="0" smtClean="0"/>
              <a:t>In this case, can optimize with the remaining funds (hybrid approach).</a:t>
            </a:r>
          </a:p>
          <a:p>
            <a:pPr eaLnBrk="1" hangingPunct="1">
              <a:lnSpc>
                <a:spcPct val="110000"/>
              </a:lnSpc>
            </a:pPr>
            <a:endParaRPr lang="en-US" sz="1000" dirty="0" smtClean="0"/>
          </a:p>
          <a:p>
            <a:pPr eaLnBrk="1" hangingPunct="1">
              <a:lnSpc>
                <a:spcPct val="110000"/>
              </a:lnSpc>
            </a:pPr>
            <a:r>
              <a:rPr lang="en-US" dirty="0" smtClean="0"/>
              <a:t>Sensitivity analysis can be done to help evaluate how changes in variables, weights, and/or constraints effect overall selection results.</a:t>
            </a:r>
          </a:p>
          <a:p>
            <a:pPr eaLnBrk="1" hangingPunct="1">
              <a:lnSpc>
                <a:spcPct val="110000"/>
              </a:lnSpc>
            </a:pPr>
            <a:endParaRPr lang="en-US" sz="1000" dirty="0" smtClean="0"/>
          </a:p>
          <a:p>
            <a:pPr eaLnBrk="1" hangingPunct="1">
              <a:lnSpc>
                <a:spcPct val="110000"/>
              </a:lnSpc>
            </a:pPr>
            <a:r>
              <a:rPr lang="en-US" dirty="0" smtClean="0"/>
              <a:t>Training is needed to ensure that staff know how to properly set-up an optimization problem and use the user-friendly software.</a:t>
            </a:r>
          </a:p>
          <a:p>
            <a:pPr eaLnBrk="1" hangingPunct="1">
              <a:lnSpc>
                <a:spcPct val="110000"/>
              </a:lnSpc>
            </a:pPr>
            <a:endParaRPr lang="en-US" sz="1000" dirty="0" smtClean="0"/>
          </a:p>
          <a:p>
            <a:pPr eaLnBrk="1" hangingPunct="1">
              <a:lnSpc>
                <a:spcPct val="110000"/>
              </a:lnSpc>
            </a:pPr>
            <a:r>
              <a:rPr lang="en-US" dirty="0" smtClean="0"/>
              <a:t>Often involves an iterative process (adaptive management and planning)</a:t>
            </a:r>
          </a:p>
        </p:txBody>
      </p:sp>
    </p:spTree>
    <p:extLst>
      <p:ext uri="{BB962C8B-B14F-4D97-AF65-F5344CB8AC3E}">
        <p14:creationId xmlns:p14="http://schemas.microsoft.com/office/powerpoint/2010/main" val="3467313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0" name="Slide Number Placeholder 5"/>
          <p:cNvSpPr>
            <a:spLocks noGrp="1"/>
          </p:cNvSpPr>
          <p:nvPr>
            <p:ph type="sldNum" sz="quarter" idx="12"/>
          </p:nvPr>
        </p:nvSpPr>
        <p:spPr>
          <a:noFill/>
        </p:spPr>
        <p:txBody>
          <a:bodyPr/>
          <a:lstStyle/>
          <a:p>
            <a:fld id="{0A61A5AB-A0D3-4598-AC0C-17FE03458E2D}" type="slidenum">
              <a:rPr lang="en-US" smtClean="0">
                <a:solidFill>
                  <a:prstClr val="black">
                    <a:tint val="75000"/>
                  </a:prstClr>
                </a:solidFill>
                <a:latin typeface="Arial" charset="0"/>
              </a:rPr>
              <a:pPr/>
              <a:t>25</a:t>
            </a:fld>
            <a:endParaRPr lang="en-US" smtClean="0">
              <a:solidFill>
                <a:prstClr val="black">
                  <a:tint val="75000"/>
                </a:prstClr>
              </a:solidFill>
              <a:latin typeface="Arial" charset="0"/>
            </a:endParaRPr>
          </a:p>
        </p:txBody>
      </p:sp>
      <p:sp>
        <p:nvSpPr>
          <p:cNvPr id="53251" name="Rectangle 2"/>
          <p:cNvSpPr>
            <a:spLocks noGrp="1" noChangeArrowheads="1"/>
          </p:cNvSpPr>
          <p:nvPr>
            <p:ph type="title" idx="4294967295"/>
          </p:nvPr>
        </p:nvSpPr>
        <p:spPr>
          <a:xfrm>
            <a:off x="444500" y="274638"/>
            <a:ext cx="8732838" cy="1143000"/>
          </a:xfrm>
        </p:spPr>
        <p:txBody>
          <a:bodyPr>
            <a:noAutofit/>
          </a:bodyPr>
          <a:lstStyle/>
          <a:p>
            <a:pPr algn="ctr" eaLnBrk="1" hangingPunct="1"/>
            <a:r>
              <a:rPr lang="en-US" dirty="0" smtClean="0">
                <a:latin typeface="Garamond" pitchFamily="18" charset="0"/>
              </a:rPr>
              <a:t>Application of Optimization in </a:t>
            </a:r>
            <a:br>
              <a:rPr lang="en-US" dirty="0" smtClean="0">
                <a:latin typeface="Garamond" pitchFamily="18" charset="0"/>
              </a:rPr>
            </a:br>
            <a:r>
              <a:rPr lang="en-US" dirty="0" smtClean="0">
                <a:latin typeface="Garamond" pitchFamily="18" charset="0"/>
              </a:rPr>
              <a:t>Conservation Settings</a:t>
            </a:r>
          </a:p>
        </p:txBody>
      </p:sp>
      <p:sp>
        <p:nvSpPr>
          <p:cNvPr id="476163" name="Rectangle 3"/>
          <p:cNvSpPr>
            <a:spLocks noGrp="1" noChangeArrowheads="1"/>
          </p:cNvSpPr>
          <p:nvPr>
            <p:ph type="body" idx="4294967295"/>
          </p:nvPr>
        </p:nvSpPr>
        <p:spPr>
          <a:xfrm>
            <a:off x="465666" y="1418165"/>
            <a:ext cx="8572501" cy="5181600"/>
          </a:xfrm>
        </p:spPr>
        <p:txBody>
          <a:bodyPr>
            <a:noAutofit/>
          </a:bodyPr>
          <a:lstStyle/>
          <a:p>
            <a:pPr>
              <a:lnSpc>
                <a:spcPct val="120000"/>
              </a:lnSpc>
              <a:buFont typeface="+mj-lt"/>
              <a:buAutoNum type="arabicPeriod"/>
              <a:defRPr/>
            </a:pPr>
            <a:r>
              <a:rPr lang="en-US" sz="2000" b="1" dirty="0">
                <a:latin typeface="Garamond" pitchFamily="18" charset="0"/>
              </a:rPr>
              <a:t>USDA’s Forest Legacy </a:t>
            </a:r>
            <a:r>
              <a:rPr lang="en-US" sz="2000" dirty="0" smtClean="0">
                <a:latin typeface="Garamond" pitchFamily="18" charset="0"/>
              </a:rPr>
              <a:t>program</a:t>
            </a:r>
            <a:endParaRPr lang="en-US" sz="2000" b="1" dirty="0">
              <a:latin typeface="Garamond" pitchFamily="18" charset="0"/>
            </a:endParaRPr>
          </a:p>
          <a:p>
            <a:pPr eaLnBrk="1" hangingPunct="1">
              <a:lnSpc>
                <a:spcPct val="120000"/>
              </a:lnSpc>
              <a:buFont typeface="+mj-lt"/>
              <a:buAutoNum type="arabicPeriod"/>
              <a:defRPr/>
            </a:pPr>
            <a:r>
              <a:rPr lang="en-US" sz="2000" b="1" dirty="0" smtClean="0">
                <a:latin typeface="Garamond" pitchFamily="18" charset="0"/>
              </a:rPr>
              <a:t>US Fish &amp; Wildlife </a:t>
            </a:r>
            <a:r>
              <a:rPr lang="en-US" sz="2000" dirty="0" smtClean="0">
                <a:latin typeface="Garamond" pitchFamily="18" charset="0"/>
              </a:rPr>
              <a:t>and </a:t>
            </a:r>
            <a:r>
              <a:rPr lang="en-US" sz="2000" b="1" dirty="0" smtClean="0">
                <a:latin typeface="Garamond" pitchFamily="18" charset="0"/>
              </a:rPr>
              <a:t>NiSource</a:t>
            </a:r>
            <a:r>
              <a:rPr lang="en-US" sz="2000" dirty="0" smtClean="0">
                <a:latin typeface="Garamond" pitchFamily="18" charset="0"/>
              </a:rPr>
              <a:t> – Largest multiple endangered species, multiple-state recovery program</a:t>
            </a:r>
          </a:p>
          <a:p>
            <a:pPr eaLnBrk="1" hangingPunct="1">
              <a:lnSpc>
                <a:spcPct val="120000"/>
              </a:lnSpc>
              <a:buFont typeface="+mj-lt"/>
              <a:buAutoNum type="arabicPeriod"/>
              <a:defRPr/>
            </a:pPr>
            <a:r>
              <a:rPr lang="en-US" sz="2000" b="1" dirty="0" smtClean="0">
                <a:latin typeface="Garamond" pitchFamily="18" charset="0"/>
              </a:rPr>
              <a:t>US Military’s </a:t>
            </a:r>
            <a:r>
              <a:rPr lang="en-US" sz="2000" dirty="0" smtClean="0">
                <a:latin typeface="Garamond" pitchFamily="18" charset="0"/>
              </a:rPr>
              <a:t>Readiness and Environmental Protection Initiative </a:t>
            </a:r>
          </a:p>
          <a:p>
            <a:pPr eaLnBrk="1" hangingPunct="1">
              <a:lnSpc>
                <a:spcPct val="120000"/>
              </a:lnSpc>
              <a:buFont typeface="+mj-lt"/>
              <a:buAutoNum type="arabicPeriod"/>
              <a:defRPr/>
            </a:pPr>
            <a:r>
              <a:rPr lang="en-US" sz="2000" b="1" dirty="0" smtClean="0">
                <a:latin typeface="Garamond" pitchFamily="18" charset="0"/>
              </a:rPr>
              <a:t>Highway 301 </a:t>
            </a:r>
            <a:r>
              <a:rPr lang="en-US" sz="2000" dirty="0" smtClean="0">
                <a:latin typeface="Garamond" pitchFamily="18" charset="0"/>
              </a:rPr>
              <a:t>near Waldorf, Maryland – Green Infrastructure</a:t>
            </a:r>
          </a:p>
          <a:p>
            <a:pPr eaLnBrk="1" hangingPunct="1">
              <a:lnSpc>
                <a:spcPct val="120000"/>
              </a:lnSpc>
              <a:buFont typeface="+mj-lt"/>
              <a:buAutoNum type="arabicPeriod"/>
              <a:defRPr/>
            </a:pPr>
            <a:r>
              <a:rPr lang="en-US" sz="2000" b="1" dirty="0" smtClean="0">
                <a:latin typeface="Garamond" pitchFamily="18" charset="0"/>
              </a:rPr>
              <a:t>Maryland State Highways Association</a:t>
            </a:r>
          </a:p>
          <a:p>
            <a:pPr eaLnBrk="1" hangingPunct="1">
              <a:lnSpc>
                <a:spcPct val="120000"/>
              </a:lnSpc>
              <a:buFont typeface="+mj-lt"/>
              <a:buAutoNum type="arabicPeriod"/>
              <a:defRPr/>
            </a:pPr>
            <a:r>
              <a:rPr lang="en-US" sz="2000" b="1" dirty="0" smtClean="0">
                <a:latin typeface="Garamond" pitchFamily="18" charset="0"/>
              </a:rPr>
              <a:t>Marsh habit </a:t>
            </a:r>
            <a:r>
              <a:rPr lang="en-US" sz="2000" dirty="0" smtClean="0">
                <a:latin typeface="Garamond" pitchFamily="18" charset="0"/>
              </a:rPr>
              <a:t>for migratory birds in Delaware</a:t>
            </a:r>
          </a:p>
          <a:p>
            <a:pPr eaLnBrk="1" hangingPunct="1">
              <a:lnSpc>
                <a:spcPct val="120000"/>
              </a:lnSpc>
              <a:buFont typeface="+mj-lt"/>
              <a:buAutoNum type="arabicPeriod"/>
              <a:defRPr/>
            </a:pPr>
            <a:r>
              <a:rPr lang="en-US" sz="2000" dirty="0" smtClean="0">
                <a:latin typeface="Garamond" pitchFamily="18" charset="0"/>
              </a:rPr>
              <a:t>Pennsylvania’s </a:t>
            </a:r>
            <a:r>
              <a:rPr lang="en-US" sz="2000" b="1" dirty="0" smtClean="0">
                <a:latin typeface="Garamond" pitchFamily="18" charset="0"/>
              </a:rPr>
              <a:t>Dirt &amp; Gravel Road </a:t>
            </a:r>
            <a:r>
              <a:rPr lang="en-US" sz="2000" dirty="0" smtClean="0">
                <a:latin typeface="Garamond" pitchFamily="18" charset="0"/>
              </a:rPr>
              <a:t>Program</a:t>
            </a:r>
          </a:p>
          <a:p>
            <a:pPr>
              <a:lnSpc>
                <a:spcPct val="120000"/>
              </a:lnSpc>
              <a:buFont typeface="+mj-lt"/>
              <a:buAutoNum type="arabicPeriod"/>
              <a:defRPr/>
            </a:pPr>
            <a:r>
              <a:rPr lang="en-US" sz="2000" b="1" dirty="0" smtClean="0">
                <a:latin typeface="Garamond" pitchFamily="18" charset="0"/>
              </a:rPr>
              <a:t>Trash </a:t>
            </a:r>
            <a:r>
              <a:rPr lang="en-US" sz="2000" b="1" dirty="0">
                <a:latin typeface="Garamond" pitchFamily="18" charset="0"/>
              </a:rPr>
              <a:t>and recycling </a:t>
            </a:r>
            <a:r>
              <a:rPr lang="en-US" sz="2000" b="1" dirty="0" smtClean="0">
                <a:latin typeface="Garamond" pitchFamily="18" charset="0"/>
              </a:rPr>
              <a:t>program in </a:t>
            </a:r>
            <a:r>
              <a:rPr lang="en-US" sz="2000" dirty="0" smtClean="0">
                <a:latin typeface="Garamond" pitchFamily="18" charset="0"/>
              </a:rPr>
              <a:t>Newark, Delaware</a:t>
            </a:r>
            <a:endParaRPr lang="en-US" sz="2000" b="1" dirty="0" smtClean="0">
              <a:latin typeface="Garamond" pitchFamily="18" charset="0"/>
            </a:endParaRPr>
          </a:p>
          <a:p>
            <a:pPr eaLnBrk="1" hangingPunct="1">
              <a:lnSpc>
                <a:spcPct val="120000"/>
              </a:lnSpc>
              <a:buFont typeface="+mj-lt"/>
              <a:buAutoNum type="arabicPeriod"/>
              <a:defRPr/>
            </a:pPr>
            <a:r>
              <a:rPr lang="en-US" sz="2000" b="1" dirty="0" smtClean="0">
                <a:latin typeface="Garamond" pitchFamily="18" charset="0"/>
              </a:rPr>
              <a:t>Halibut fisheries </a:t>
            </a:r>
            <a:r>
              <a:rPr lang="en-US" sz="2000" dirty="0" smtClean="0">
                <a:latin typeface="Garamond" pitchFamily="18" charset="0"/>
              </a:rPr>
              <a:t>in Alaska</a:t>
            </a:r>
            <a:endParaRPr lang="en-US" sz="2000" dirty="0">
              <a:latin typeface="Garamond" pitchFamily="18" charset="0"/>
            </a:endParaRPr>
          </a:p>
          <a:p>
            <a:pPr eaLnBrk="1" hangingPunct="1">
              <a:lnSpc>
                <a:spcPct val="120000"/>
              </a:lnSpc>
              <a:buFont typeface="+mj-lt"/>
              <a:buAutoNum type="arabicPeriod"/>
              <a:defRPr/>
            </a:pPr>
            <a:r>
              <a:rPr lang="en-US" sz="2000" b="1" dirty="0" smtClean="0">
                <a:latin typeface="Garamond" pitchFamily="18" charset="0"/>
              </a:rPr>
              <a:t>Agricultural preservation </a:t>
            </a:r>
            <a:r>
              <a:rPr lang="en-US" sz="2000" dirty="0" smtClean="0">
                <a:latin typeface="Garamond" pitchFamily="18" charset="0"/>
              </a:rPr>
              <a:t>in Baltimore County, Maryland</a:t>
            </a:r>
          </a:p>
        </p:txBody>
      </p:sp>
      <p:pic>
        <p:nvPicPr>
          <p:cNvPr id="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24936"/>
          <a:stretch/>
        </p:blipFill>
        <p:spPr bwMode="auto">
          <a:xfrm>
            <a:off x="9101669" y="127002"/>
            <a:ext cx="2904068" cy="2414554"/>
          </a:xfrm>
          <a:prstGeom prst="rect">
            <a:avLst/>
          </a:prstGeom>
          <a:noFill/>
          <a:ln w="1905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 name="Picture 8" descr="Cover Picture.jpg"/>
          <p:cNvPicPr>
            <a:picLocks noChangeAspect="1"/>
          </p:cNvPicPr>
          <p:nvPr/>
        </p:nvPicPr>
        <p:blipFill>
          <a:blip r:embed="rId4" cstate="print"/>
          <a:stretch>
            <a:fillRect/>
          </a:stretch>
        </p:blipFill>
        <p:spPr>
          <a:xfrm>
            <a:off x="9073988" y="2613265"/>
            <a:ext cx="2945844" cy="4202401"/>
          </a:xfrm>
          <a:prstGeom prst="rect">
            <a:avLst/>
          </a:prstGeom>
          <a:ln>
            <a:solidFill>
              <a:schemeClr val="tx1"/>
            </a:solidFill>
          </a:ln>
        </p:spPr>
      </p:pic>
    </p:spTree>
    <p:extLst>
      <p:ext uri="{BB962C8B-B14F-4D97-AF65-F5344CB8AC3E}">
        <p14:creationId xmlns:p14="http://schemas.microsoft.com/office/powerpoint/2010/main" val="1992503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23333" y="110425"/>
            <a:ext cx="10930467" cy="775854"/>
          </a:xfrm>
        </p:spPr>
        <p:txBody>
          <a:bodyPr>
            <a:normAutofit/>
          </a:bodyPr>
          <a:lstStyle/>
          <a:p>
            <a:r>
              <a:rPr lang="en-US" sz="4400" dirty="0" smtClean="0"/>
              <a:t>Endorsements &amp; Obstacles</a:t>
            </a:r>
            <a:endParaRPr lang="en-US" sz="3200" dirty="0"/>
          </a:p>
        </p:txBody>
      </p:sp>
      <p:sp>
        <p:nvSpPr>
          <p:cNvPr id="6" name="Content Placeholder 5"/>
          <p:cNvSpPr>
            <a:spLocks noGrp="1"/>
          </p:cNvSpPr>
          <p:nvPr>
            <p:ph idx="1"/>
          </p:nvPr>
        </p:nvSpPr>
        <p:spPr>
          <a:xfrm>
            <a:off x="508000" y="1270000"/>
            <a:ext cx="8953500" cy="5359400"/>
          </a:xfrm>
        </p:spPr>
        <p:txBody>
          <a:bodyPr>
            <a:noAutofit/>
          </a:bodyPr>
          <a:lstStyle/>
          <a:p>
            <a:pPr marL="0" indent="0">
              <a:buNone/>
            </a:pPr>
            <a:r>
              <a:rPr lang="en-US" sz="2400" u="sng" dirty="0" smtClean="0"/>
              <a:t>2013 survey of conservation professionals about optimization</a:t>
            </a:r>
            <a:endParaRPr lang="en-US" sz="1800" u="sng" dirty="0" smtClean="0"/>
          </a:p>
          <a:p>
            <a:pPr marL="285750" lvl="1">
              <a:buFont typeface="Arial" panose="020B0604020202020204" pitchFamily="34" charset="0"/>
              <a:buChar char="•"/>
            </a:pPr>
            <a:r>
              <a:rPr lang="en-US" sz="2000" dirty="0" smtClean="0"/>
              <a:t>87.3</a:t>
            </a:r>
            <a:r>
              <a:rPr lang="en-US" sz="2000" dirty="0"/>
              <a:t>% of respondents believe that optimization is a good idea.</a:t>
            </a:r>
          </a:p>
          <a:p>
            <a:pPr marL="0" lvl="1" indent="0">
              <a:buNone/>
            </a:pPr>
            <a:endParaRPr lang="en-US" sz="800" u="sng" dirty="0" smtClean="0"/>
          </a:p>
          <a:p>
            <a:pPr marL="0" lvl="1" indent="0">
              <a:buNone/>
            </a:pPr>
            <a:r>
              <a:rPr lang="en-US" sz="2000" u="sng" dirty="0" smtClean="0"/>
              <a:t>Most </a:t>
            </a:r>
            <a:r>
              <a:rPr lang="en-US" sz="2000" u="sng" dirty="0"/>
              <a:t>important </a:t>
            </a:r>
            <a:r>
              <a:rPr lang="en-US" sz="2000" u="sng" dirty="0" smtClean="0"/>
              <a:t>criteria </a:t>
            </a:r>
            <a:r>
              <a:rPr lang="en-US" sz="2000" u="sng" dirty="0"/>
              <a:t>in </a:t>
            </a:r>
            <a:r>
              <a:rPr lang="en-US" sz="2000" u="sng" dirty="0" smtClean="0"/>
              <a:t>selection </a:t>
            </a:r>
            <a:r>
              <a:rPr lang="en-US" sz="2000" u="sng" dirty="0"/>
              <a:t>p</a:t>
            </a:r>
            <a:r>
              <a:rPr lang="en-US" sz="2000" u="sng" dirty="0" smtClean="0"/>
              <a:t>rocess</a:t>
            </a:r>
            <a:endParaRPr lang="en-US" sz="2000" u="sng" dirty="0"/>
          </a:p>
          <a:p>
            <a:pPr marL="461963" lvl="1" indent="-457200">
              <a:buFont typeface="+mj-lt"/>
              <a:buAutoNum type="arabicPeriod"/>
            </a:pPr>
            <a:r>
              <a:rPr lang="en-US" sz="2000" dirty="0"/>
              <a:t>Staff knowledge of process (4.1 on a 5-point scale)</a:t>
            </a:r>
          </a:p>
          <a:p>
            <a:pPr marL="461963" lvl="1" indent="-457200">
              <a:buFont typeface="+mj-lt"/>
              <a:buAutoNum type="arabicPeriod"/>
            </a:pPr>
            <a:r>
              <a:rPr lang="en-US" sz="2000" dirty="0"/>
              <a:t>Fairness to applications (4.0)</a:t>
            </a:r>
          </a:p>
          <a:p>
            <a:pPr marL="461963" lvl="1" indent="-457200">
              <a:buFont typeface="+mj-lt"/>
              <a:buAutoNum type="arabicPeriod"/>
            </a:pPr>
            <a:r>
              <a:rPr lang="en-US" sz="2000" dirty="0"/>
              <a:t>Transparency (4.0)</a:t>
            </a:r>
          </a:p>
          <a:p>
            <a:pPr marL="461963" lvl="1" indent="-457200">
              <a:buFont typeface="+mj-lt"/>
              <a:buAutoNum type="arabicPeriod"/>
            </a:pPr>
            <a:r>
              <a:rPr lang="en-US" sz="2000" i="1" dirty="0"/>
              <a:t>Cost </a:t>
            </a:r>
            <a:r>
              <a:rPr lang="en-US" sz="2000" i="1" dirty="0" smtClean="0"/>
              <a:t>Effectiveness (3.7)</a:t>
            </a:r>
          </a:p>
          <a:p>
            <a:pPr marL="0" lvl="1" indent="0">
              <a:buNone/>
            </a:pPr>
            <a:endParaRPr lang="en-US" sz="800" dirty="0"/>
          </a:p>
          <a:p>
            <a:pPr marL="0" lvl="1" indent="0">
              <a:buNone/>
            </a:pPr>
            <a:r>
              <a:rPr lang="en-US" sz="2000" u="sng" dirty="0" smtClean="0"/>
              <a:t>Obstacles for adoption</a:t>
            </a:r>
          </a:p>
          <a:p>
            <a:pPr marL="461963" lvl="1" indent="-461963">
              <a:buFont typeface="+mj-lt"/>
              <a:buAutoNum type="arabicPeriod"/>
            </a:pPr>
            <a:r>
              <a:rPr lang="en-US" sz="2000" dirty="0" smtClean="0"/>
              <a:t>Lack of incentives to justify a change (3.6 on a 5-point scale)</a:t>
            </a:r>
          </a:p>
          <a:p>
            <a:pPr marL="971550" lvl="1" indent="-514350">
              <a:buFont typeface="+mj-lt"/>
              <a:buAutoNum type="arabicPeriod"/>
            </a:pPr>
            <a:endParaRPr lang="en-US" sz="800" dirty="0" smtClean="0"/>
          </a:p>
          <a:p>
            <a:pPr marL="0" lvl="1" indent="0">
              <a:buNone/>
            </a:pPr>
            <a:r>
              <a:rPr lang="en-US" sz="2000" b="1" u="sng" dirty="0" smtClean="0"/>
              <a:t>Good News</a:t>
            </a:r>
          </a:p>
          <a:p>
            <a:pPr marL="285750" lvl="1">
              <a:buFont typeface="Wingdings" panose="05000000000000000000" pitchFamily="2" charset="2"/>
              <a:buChar char="§"/>
            </a:pPr>
            <a:r>
              <a:rPr lang="en-US" sz="2000" dirty="0" smtClean="0"/>
              <a:t>23% more likely to adopt optimization if they were given training and computer software to help implement optimization.</a:t>
            </a:r>
          </a:p>
          <a:p>
            <a:pPr marL="285750" lvl="1">
              <a:buFont typeface="Wingdings" panose="05000000000000000000" pitchFamily="2" charset="2"/>
              <a:buChar char="§"/>
            </a:pPr>
            <a:endParaRPr lang="en-US" sz="800" dirty="0"/>
          </a:p>
          <a:p>
            <a:pPr marL="0" lvl="1" indent="0">
              <a:buNone/>
            </a:pPr>
            <a:r>
              <a:rPr lang="en-US" sz="2000" dirty="0" smtClean="0"/>
              <a:t>Thus, this important work continues…</a:t>
            </a:r>
          </a:p>
        </p:txBody>
      </p:sp>
      <p:pic>
        <p:nvPicPr>
          <p:cNvPr id="8" name="Content Placeholder 4" descr="Strategic_cvr.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9419166" y="220132"/>
            <a:ext cx="2559203" cy="3310959"/>
          </a:xfrm>
          <a:prstGeom prst="rect">
            <a:avLst/>
          </a:prstGeom>
          <a:ln>
            <a:solidFill>
              <a:schemeClr val="tx1"/>
            </a:solidFill>
          </a:ln>
        </p:spPr>
      </p:pic>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25000" y="3633236"/>
            <a:ext cx="2349038" cy="30681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7838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fade">
                                      <p:cBhvr>
                                        <p:cTn id="15" dur="500"/>
                                        <p:tgtEl>
                                          <p:spTgt spid="6">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4" end="4"/>
                                            </p:txEl>
                                          </p:spTgt>
                                        </p:tgtEl>
                                        <p:attrNameLst>
                                          <p:attrName>style.visibility</p:attrName>
                                        </p:attrNameLst>
                                      </p:cBhvr>
                                      <p:to>
                                        <p:strVal val="visible"/>
                                      </p:to>
                                    </p:set>
                                    <p:animEffect transition="in" filter="fade">
                                      <p:cBhvr>
                                        <p:cTn id="18" dur="500"/>
                                        <p:tgtEl>
                                          <p:spTgt spid="6">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animEffect transition="in" filter="fade">
                                      <p:cBhvr>
                                        <p:cTn id="21" dur="500"/>
                                        <p:tgtEl>
                                          <p:spTgt spid="6">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6" end="6"/>
                                            </p:txEl>
                                          </p:spTgt>
                                        </p:tgtEl>
                                        <p:attrNameLst>
                                          <p:attrName>style.visibility</p:attrName>
                                        </p:attrNameLst>
                                      </p:cBhvr>
                                      <p:to>
                                        <p:strVal val="visible"/>
                                      </p:to>
                                    </p:set>
                                    <p:animEffect transition="in" filter="fade">
                                      <p:cBhvr>
                                        <p:cTn id="24" dur="500"/>
                                        <p:tgtEl>
                                          <p:spTgt spid="6">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animEffect transition="in" filter="fade">
                                      <p:cBhvr>
                                        <p:cTn id="29" dur="500"/>
                                        <p:tgtEl>
                                          <p:spTgt spid="6">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fade">
                                      <p:cBhvr>
                                        <p:cTn id="37" dur="500"/>
                                        <p:tgtEl>
                                          <p:spTgt spid="6">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12" end="12"/>
                                            </p:txEl>
                                          </p:spTgt>
                                        </p:tgtEl>
                                        <p:attrNameLst>
                                          <p:attrName>style.visibility</p:attrName>
                                        </p:attrNameLst>
                                      </p:cBhvr>
                                      <p:to>
                                        <p:strVal val="visible"/>
                                      </p:to>
                                    </p:set>
                                    <p:animEffect transition="in" filter="fade">
                                      <p:cBhvr>
                                        <p:cTn id="42" dur="500"/>
                                        <p:tgtEl>
                                          <p:spTgt spid="6">
                                            <p:txEl>
                                              <p:pRg st="12" end="12"/>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6">
                                            <p:txEl>
                                              <p:pRg st="13" end="13"/>
                                            </p:txEl>
                                          </p:spTgt>
                                        </p:tgtEl>
                                        <p:attrNameLst>
                                          <p:attrName>style.visibility</p:attrName>
                                        </p:attrNameLst>
                                      </p:cBhvr>
                                      <p:to>
                                        <p:strVal val="visible"/>
                                      </p:to>
                                    </p:set>
                                    <p:animEffect transition="in" filter="fade">
                                      <p:cBhvr>
                                        <p:cTn id="45" dur="500"/>
                                        <p:tgtEl>
                                          <p:spTgt spid="6">
                                            <p:txEl>
                                              <p:pRg st="13" end="1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6">
                                            <p:txEl>
                                              <p:pRg st="15" end="15"/>
                                            </p:txEl>
                                          </p:spTgt>
                                        </p:tgtEl>
                                        <p:attrNameLst>
                                          <p:attrName>style.visibility</p:attrName>
                                        </p:attrNameLst>
                                      </p:cBhvr>
                                      <p:to>
                                        <p:strVal val="visible"/>
                                      </p:to>
                                    </p:set>
                                    <p:animEffect transition="in" filter="fade">
                                      <p:cBhvr>
                                        <p:cTn id="50" dur="500"/>
                                        <p:tgtEl>
                                          <p:spTgt spid="6">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https://www.udel.edu/lock-down/ocm-graphics/internal/UD_circle1743_logoweb.jpg"/>
          <p:cNvSpPr>
            <a:spLocks noChangeAspect="1" noChangeArrowheads="1"/>
          </p:cNvSpPr>
          <p:nvPr/>
        </p:nvSpPr>
        <p:spPr bwMode="auto">
          <a:xfrm>
            <a:off x="207433" y="-144463"/>
            <a:ext cx="4064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AutoShape 4" descr="https://www.udel.edu/lock-down/ocm-graphics/internal/UD_circle1743_logoweb.jpg"/>
          <p:cNvSpPr>
            <a:spLocks noChangeAspect="1" noChangeArrowheads="1"/>
          </p:cNvSpPr>
          <p:nvPr/>
        </p:nvSpPr>
        <p:spPr bwMode="auto">
          <a:xfrm>
            <a:off x="410633" y="7938"/>
            <a:ext cx="4064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 name="AutoShape 6" descr="https://www.udel.edu/lock-down/ocm-graphics/internal/UD_circle1743_logoweb.jpg"/>
          <p:cNvSpPr>
            <a:spLocks noChangeAspect="1" noChangeArrowheads="1"/>
          </p:cNvSpPr>
          <p:nvPr/>
        </p:nvSpPr>
        <p:spPr bwMode="auto">
          <a:xfrm>
            <a:off x="613833" y="160338"/>
            <a:ext cx="4064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 name="AutoShape 8" descr="https://www.udel.edu/lock-down/ocm-graphics/internal/InterlockingUD1Cweb.jpg"/>
          <p:cNvSpPr>
            <a:spLocks noChangeAspect="1" noChangeArrowheads="1"/>
          </p:cNvSpPr>
          <p:nvPr/>
        </p:nvSpPr>
        <p:spPr bwMode="auto">
          <a:xfrm>
            <a:off x="817033" y="312738"/>
            <a:ext cx="4064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pic>
        <p:nvPicPr>
          <p:cNvPr id="9" name="Picture 8" descr="FL070319_D009j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6248" y="0"/>
            <a:ext cx="10903086" cy="688189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9329442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01" y="110425"/>
            <a:ext cx="10909300" cy="775854"/>
          </a:xfrm>
        </p:spPr>
        <p:txBody>
          <a:bodyPr>
            <a:normAutofit/>
          </a:bodyPr>
          <a:lstStyle/>
          <a:p>
            <a:r>
              <a:rPr lang="en-US" sz="4400" dirty="0" smtClean="0"/>
              <a:t>Applying Evidence-Based Policy</a:t>
            </a:r>
            <a:endParaRPr lang="en-US" sz="4400" dirty="0"/>
          </a:p>
        </p:txBody>
      </p:sp>
      <p:sp>
        <p:nvSpPr>
          <p:cNvPr id="3" name="Content Placeholder 2"/>
          <p:cNvSpPr>
            <a:spLocks noGrp="1"/>
          </p:cNvSpPr>
          <p:nvPr>
            <p:ph idx="1"/>
          </p:nvPr>
        </p:nvSpPr>
        <p:spPr>
          <a:xfrm>
            <a:off x="609600" y="1600200"/>
            <a:ext cx="11074400" cy="4876800"/>
          </a:xfrm>
        </p:spPr>
        <p:txBody>
          <a:bodyPr>
            <a:normAutofit/>
          </a:bodyPr>
          <a:lstStyle/>
          <a:p>
            <a:pPr marL="514350" indent="-514350">
              <a:buFont typeface="+mj-lt"/>
              <a:buAutoNum type="arabicPeriod"/>
            </a:pPr>
            <a:r>
              <a:rPr lang="en-US" sz="3200" dirty="0" smtClean="0"/>
              <a:t>Markets are powerful and de-centralized.  With</a:t>
            </a:r>
            <a:r>
              <a:rPr lang="en-US" sz="3200" i="1" dirty="0" smtClean="0"/>
              <a:t> careful </a:t>
            </a:r>
            <a:r>
              <a:rPr lang="en-US" sz="3200" dirty="0" smtClean="0"/>
              <a:t>design</a:t>
            </a:r>
            <a:r>
              <a:rPr lang="en-US" sz="3200" i="1" dirty="0" smtClean="0"/>
              <a:t>, </a:t>
            </a:r>
            <a:r>
              <a:rPr lang="en-US" sz="3200" dirty="0" smtClean="0"/>
              <a:t>they can help improvement environmental outcomes. </a:t>
            </a:r>
          </a:p>
          <a:p>
            <a:pPr marL="514350" indent="-514350">
              <a:buFont typeface="+mj-lt"/>
              <a:buAutoNum type="arabicPeriod"/>
            </a:pPr>
            <a:endParaRPr lang="en-US" sz="3200" dirty="0" smtClean="0"/>
          </a:p>
          <a:p>
            <a:pPr marL="514350" indent="-514350">
              <a:buFont typeface="+mj-lt"/>
              <a:buAutoNum type="arabicPeriod"/>
            </a:pPr>
            <a:r>
              <a:rPr lang="en-US" sz="3200" dirty="0" smtClean="0"/>
              <a:t>Develop optimization tools to improve the public investment in conservation services.</a:t>
            </a:r>
          </a:p>
          <a:p>
            <a:pPr marL="514350" indent="-514350">
              <a:buFont typeface="+mj-lt"/>
              <a:buAutoNum type="arabicPeriod"/>
            </a:pPr>
            <a:endParaRPr lang="en-US" sz="3200" dirty="0"/>
          </a:p>
          <a:p>
            <a:pPr marL="514350" indent="-514350">
              <a:buFont typeface="+mj-lt"/>
              <a:buAutoNum type="arabicPeriod"/>
            </a:pPr>
            <a:r>
              <a:rPr lang="en-US" sz="3200" dirty="0" smtClean="0"/>
              <a:t>Educate (and persuade) government and nonprofit leaders to use these tools.</a:t>
            </a:r>
          </a:p>
          <a:p>
            <a:pPr marL="514350" indent="-514350">
              <a:buFont typeface="+mj-lt"/>
              <a:buAutoNum type="arabicPeriod"/>
            </a:pPr>
            <a:endParaRPr lang="en-US" sz="3200" dirty="0"/>
          </a:p>
          <a:p>
            <a:pPr marL="514350" indent="-514350">
              <a:buFont typeface="+mj-lt"/>
              <a:buAutoNum type="arabicPeriod"/>
            </a:pPr>
            <a:endParaRPr lang="en-US" sz="3200" dirty="0" smtClean="0"/>
          </a:p>
          <a:p>
            <a:pPr marL="514350" indent="-514350">
              <a:buFont typeface="+mj-lt"/>
              <a:buAutoNum type="arabicPeriod"/>
            </a:pPr>
            <a:endParaRPr lang="en-US" sz="3200" dirty="0" smtClean="0"/>
          </a:p>
          <a:p>
            <a:endParaRPr lang="en-US" sz="3200" dirty="0" smtClean="0"/>
          </a:p>
          <a:p>
            <a:endParaRPr lang="en-US" sz="3200" dirty="0"/>
          </a:p>
          <a:p>
            <a:endParaRPr lang="en-US" sz="3200" dirty="0"/>
          </a:p>
        </p:txBody>
      </p:sp>
    </p:spTree>
    <p:extLst>
      <p:ext uri="{BB962C8B-B14F-4D97-AF65-F5344CB8AC3E}">
        <p14:creationId xmlns:p14="http://schemas.microsoft.com/office/powerpoint/2010/main" val="39222438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6"/>
          <p:cNvSpPr>
            <a:spLocks noGrp="1"/>
          </p:cNvSpPr>
          <p:nvPr>
            <p:ph type="sldNum" sz="quarter" idx="12"/>
          </p:nvPr>
        </p:nvSpPr>
        <p:spPr>
          <a:noFill/>
        </p:spPr>
        <p:txBody>
          <a:bodyPr/>
          <a:lstStyle/>
          <a:p>
            <a:fld id="{F6DF1F4D-0AAC-4E8F-81C1-33E293739CF6}" type="slidenum">
              <a:rPr lang="en-US" smtClean="0">
                <a:solidFill>
                  <a:prstClr val="black">
                    <a:tint val="75000"/>
                  </a:prstClr>
                </a:solidFill>
                <a:latin typeface="Calibri Light"/>
              </a:rPr>
              <a:pPr/>
              <a:t>4</a:t>
            </a:fld>
            <a:endParaRPr lang="en-US" smtClean="0">
              <a:solidFill>
                <a:prstClr val="black">
                  <a:tint val="75000"/>
                </a:prstClr>
              </a:solidFill>
              <a:latin typeface="Calibri Light"/>
            </a:endParaRPr>
          </a:p>
        </p:txBody>
      </p:sp>
      <p:sp>
        <p:nvSpPr>
          <p:cNvPr id="57347" name="Rectangle 2"/>
          <p:cNvSpPr>
            <a:spLocks noGrp="1" noChangeArrowheads="1"/>
          </p:cNvSpPr>
          <p:nvPr>
            <p:ph type="title"/>
          </p:nvPr>
        </p:nvSpPr>
        <p:spPr>
          <a:xfrm>
            <a:off x="4042833" y="0"/>
            <a:ext cx="7704667" cy="1417638"/>
          </a:xfrm>
        </p:spPr>
        <p:txBody>
          <a:bodyPr>
            <a:noAutofit/>
          </a:bodyPr>
          <a:lstStyle/>
          <a:p>
            <a:pPr eaLnBrk="1" hangingPunct="1"/>
            <a:r>
              <a:rPr lang="en-US" u="sng" dirty="0" smtClean="0"/>
              <a:t>The Power of Markets</a:t>
            </a:r>
          </a:p>
        </p:txBody>
      </p:sp>
      <p:sp>
        <p:nvSpPr>
          <p:cNvPr id="57349" name="Rectangle 4"/>
          <p:cNvSpPr>
            <a:spLocks noGrp="1" noChangeArrowheads="1"/>
          </p:cNvSpPr>
          <p:nvPr>
            <p:ph type="body" sz="half" idx="2"/>
          </p:nvPr>
        </p:nvSpPr>
        <p:spPr>
          <a:xfrm>
            <a:off x="4021667" y="1227667"/>
            <a:ext cx="7967133" cy="4889500"/>
          </a:xfrm>
        </p:spPr>
        <p:txBody>
          <a:bodyPr>
            <a:normAutofit/>
          </a:bodyPr>
          <a:lstStyle/>
          <a:p>
            <a:pPr eaLnBrk="1" hangingPunct="1">
              <a:lnSpc>
                <a:spcPct val="80000"/>
              </a:lnSpc>
            </a:pPr>
            <a:r>
              <a:rPr lang="en-US" sz="2400" dirty="0" smtClean="0">
                <a:latin typeface="+mj-lt"/>
              </a:rPr>
              <a:t>Agricultural preservation in Delaware</a:t>
            </a:r>
          </a:p>
          <a:p>
            <a:pPr eaLnBrk="1" hangingPunct="1">
              <a:lnSpc>
                <a:spcPct val="80000"/>
              </a:lnSpc>
            </a:pPr>
            <a:endParaRPr lang="en-US" sz="2400" dirty="0">
              <a:latin typeface="+mj-lt"/>
            </a:endParaRPr>
          </a:p>
          <a:p>
            <a:pPr eaLnBrk="1" hangingPunct="1">
              <a:lnSpc>
                <a:spcPct val="80000"/>
              </a:lnSpc>
            </a:pPr>
            <a:r>
              <a:rPr lang="en-US" sz="2400" dirty="0" smtClean="0">
                <a:latin typeface="+mj-lt"/>
              </a:rPr>
              <a:t>Founded in 1991, annual market where winners are determined by the percentage of ‘discounting’ off development rights.  </a:t>
            </a:r>
          </a:p>
          <a:p>
            <a:pPr lvl="1">
              <a:lnSpc>
                <a:spcPct val="80000"/>
              </a:lnSpc>
            </a:pPr>
            <a:r>
              <a:rPr lang="en-US" dirty="0" smtClean="0">
                <a:latin typeface="+mj-lt"/>
              </a:rPr>
              <a:t>Discounting is the “percentage off” the appraised value.</a:t>
            </a:r>
          </a:p>
          <a:p>
            <a:pPr lvl="1">
              <a:lnSpc>
                <a:spcPct val="80000"/>
              </a:lnSpc>
            </a:pPr>
            <a:r>
              <a:rPr lang="en-US" dirty="0" smtClean="0">
                <a:latin typeface="+mj-lt"/>
              </a:rPr>
              <a:t>60% discount of a $1m farm means government pays farmer $400,000.</a:t>
            </a:r>
          </a:p>
          <a:p>
            <a:pPr eaLnBrk="1" hangingPunct="1">
              <a:lnSpc>
                <a:spcPct val="80000"/>
              </a:lnSpc>
            </a:pPr>
            <a:endParaRPr lang="en-US" sz="2400" dirty="0" smtClean="0">
              <a:latin typeface="+mj-lt"/>
            </a:endParaRPr>
          </a:p>
          <a:p>
            <a:pPr eaLnBrk="1" hangingPunct="1">
              <a:lnSpc>
                <a:spcPct val="80000"/>
              </a:lnSpc>
            </a:pPr>
            <a:r>
              <a:rPr lang="en-US" sz="2400" dirty="0" smtClean="0">
                <a:latin typeface="+mj-lt"/>
              </a:rPr>
              <a:t>Creating markets helped Delaware protect an additional 25,000 acres in first decade.</a:t>
            </a:r>
          </a:p>
          <a:p>
            <a:pPr lvl="1">
              <a:lnSpc>
                <a:spcPct val="80000"/>
              </a:lnSpc>
            </a:pPr>
            <a:r>
              <a:rPr lang="en-US" sz="2000" dirty="0">
                <a:latin typeface="+mj-lt"/>
              </a:rPr>
              <a:t>67,834 </a:t>
            </a:r>
            <a:r>
              <a:rPr lang="en-US" sz="2000" dirty="0" smtClean="0">
                <a:latin typeface="+mj-lt"/>
              </a:rPr>
              <a:t>acres instead of just 42,852 acres</a:t>
            </a:r>
            <a:endParaRPr lang="en-US" dirty="0">
              <a:latin typeface="+mj-lt"/>
            </a:endParaRPr>
          </a:p>
        </p:txBody>
      </p:sp>
      <p:sp>
        <p:nvSpPr>
          <p:cNvPr id="2" name="Rectangle 1"/>
          <p:cNvSpPr/>
          <p:nvPr/>
        </p:nvSpPr>
        <p:spPr>
          <a:xfrm>
            <a:off x="5486400" y="6178177"/>
            <a:ext cx="3318933" cy="323165"/>
          </a:xfrm>
          <a:prstGeom prst="rect">
            <a:avLst/>
          </a:prstGeom>
        </p:spPr>
        <p:txBody>
          <a:bodyPr wrap="square">
            <a:spAutoFit/>
          </a:bodyPr>
          <a:lstStyle/>
          <a:p>
            <a:pPr>
              <a:lnSpc>
                <a:spcPct val="80000"/>
              </a:lnSpc>
            </a:pPr>
            <a:r>
              <a:rPr lang="en-US" dirty="0">
                <a:solidFill>
                  <a:prstClr val="black"/>
                </a:solidFill>
                <a:latin typeface="Calibri Light"/>
              </a:rPr>
              <a:t>Source: Messer and Allen (2010)</a:t>
            </a:r>
          </a:p>
        </p:txBody>
      </p:sp>
      <p:pic>
        <p:nvPicPr>
          <p:cNvPr id="9" name="Object 6" descr="npo000006"/>
          <p:cNvPicPr>
            <a:picLocks noChangeAspect="1" noChangeArrowheads="1"/>
          </p:cNvPicPr>
          <p:nvPr/>
        </p:nvPicPr>
        <p:blipFill rotWithShape="1">
          <a:blip r:embed="rId3" cstate="print"/>
          <a:srcRect l="38517"/>
          <a:stretch/>
        </p:blipFill>
        <p:spPr>
          <a:xfrm>
            <a:off x="304800" y="275549"/>
            <a:ext cx="3581400" cy="6438158"/>
          </a:xfrm>
          <a:prstGeom prst="rect">
            <a:avLst/>
          </a:prstGeom>
        </p:spPr>
      </p:pic>
      <p:pic>
        <p:nvPicPr>
          <p:cNvPr id="10" name="Picture 3" descr="The image “http://www.udel.edu/FREC/LEAD/hay.JPG” cannot be displayed, because it contains errors."/>
          <p:cNvPicPr>
            <a:picLocks noChangeAspect="1" noChangeArrowheads="1"/>
          </p:cNvPicPr>
          <p:nvPr/>
        </p:nvPicPr>
        <p:blipFill>
          <a:blip r:embed="rId4" cstate="print"/>
          <a:srcRect/>
          <a:stretch>
            <a:fillRect/>
          </a:stretch>
        </p:blipFill>
        <p:spPr bwMode="auto">
          <a:xfrm>
            <a:off x="9237133" y="5111345"/>
            <a:ext cx="2667000" cy="1475362"/>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39759241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167" y="110425"/>
            <a:ext cx="11789833" cy="775854"/>
          </a:xfrm>
        </p:spPr>
        <p:txBody>
          <a:bodyPr>
            <a:noAutofit/>
          </a:bodyPr>
          <a:lstStyle/>
          <a:p>
            <a:r>
              <a:rPr lang="en-US" sz="4400" dirty="0" smtClean="0"/>
              <a:t>Designing the Cost-Effective Conservation Markets</a:t>
            </a:r>
            <a:endParaRPr lang="en-US" sz="4400" dirty="0"/>
          </a:p>
        </p:txBody>
      </p:sp>
      <p:sp>
        <p:nvSpPr>
          <p:cNvPr id="3" name="Content Placeholder 2"/>
          <p:cNvSpPr>
            <a:spLocks noGrp="1"/>
          </p:cNvSpPr>
          <p:nvPr>
            <p:ph idx="1"/>
          </p:nvPr>
        </p:nvSpPr>
        <p:spPr>
          <a:xfrm>
            <a:off x="609600" y="1828801"/>
            <a:ext cx="11328400" cy="4867275"/>
          </a:xfrm>
        </p:spPr>
        <p:txBody>
          <a:bodyPr>
            <a:normAutofit lnSpcReduction="10000"/>
          </a:bodyPr>
          <a:lstStyle/>
          <a:p>
            <a:pPr marL="0" indent="0">
              <a:buNone/>
            </a:pPr>
            <a:r>
              <a:rPr lang="en-US" sz="3800" cap="small" dirty="0" smtClean="0"/>
              <a:t>Laboratory for Experimental &amp; Applied Economics</a:t>
            </a:r>
          </a:p>
          <a:p>
            <a:pPr lvl="1"/>
            <a:r>
              <a:rPr lang="en-US" dirty="0"/>
              <a:t>	</a:t>
            </a:r>
            <a:r>
              <a:rPr lang="en-US" dirty="0" smtClean="0"/>
              <a:t>025 Townsend Hall</a:t>
            </a:r>
          </a:p>
          <a:p>
            <a:pPr marL="0" indent="0">
              <a:buNone/>
            </a:pPr>
            <a:endParaRPr lang="en-US" dirty="0"/>
          </a:p>
          <a:p>
            <a:pPr marL="0" indent="0">
              <a:buNone/>
            </a:pPr>
            <a:r>
              <a:rPr lang="en-US" u="sng" dirty="0" smtClean="0"/>
              <a:t>Funding Support</a:t>
            </a:r>
          </a:p>
          <a:p>
            <a:r>
              <a:rPr lang="en-US" dirty="0" smtClean="0"/>
              <a:t>Delaware </a:t>
            </a:r>
            <a:r>
              <a:rPr lang="en-US" dirty="0"/>
              <a:t>Department of Agriculture</a:t>
            </a:r>
          </a:p>
          <a:p>
            <a:r>
              <a:rPr lang="en-US" dirty="0" smtClean="0"/>
              <a:t>Environmental </a:t>
            </a:r>
            <a:r>
              <a:rPr lang="en-US" dirty="0"/>
              <a:t>Protection Agency</a:t>
            </a:r>
          </a:p>
          <a:p>
            <a:r>
              <a:rPr lang="en-US" dirty="0" smtClean="0"/>
              <a:t>National Atmospheric and Oceanic Administration</a:t>
            </a:r>
          </a:p>
          <a:p>
            <a:r>
              <a:rPr lang="en-US" dirty="0" smtClean="0"/>
              <a:t>National </a:t>
            </a:r>
            <a:r>
              <a:rPr lang="en-US" dirty="0"/>
              <a:t>Science Foundation</a:t>
            </a:r>
          </a:p>
          <a:p>
            <a:r>
              <a:rPr lang="en-US" dirty="0" smtClean="0"/>
              <a:t>State of Delaware</a:t>
            </a:r>
          </a:p>
          <a:p>
            <a:r>
              <a:rPr lang="en-US" dirty="0" smtClean="0"/>
              <a:t>US Department of Agriculture</a:t>
            </a:r>
          </a:p>
          <a:p>
            <a:pPr lvl="1"/>
            <a:endParaRPr lang="en-US" dirty="0" smtClean="0"/>
          </a:p>
          <a:p>
            <a:pPr lvl="1"/>
            <a:endParaRPr lang="en-US" dirty="0"/>
          </a:p>
        </p:txBody>
      </p:sp>
      <p:pic>
        <p:nvPicPr>
          <p:cNvPr id="3074" name="Picture 2" descr="thumbnail alt tex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5143" y="2514601"/>
            <a:ext cx="3732857" cy="2099732"/>
          </a:xfrm>
          <a:prstGeom prst="rect">
            <a:avLst/>
          </a:prstGeom>
          <a:noFill/>
          <a:ln>
            <a:solidFill>
              <a:schemeClr val="tx1"/>
            </a:solidFill>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4295108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Slide Number Placeholder 5"/>
          <p:cNvSpPr>
            <a:spLocks noGrp="1"/>
          </p:cNvSpPr>
          <p:nvPr>
            <p:ph type="sldNum" sz="quarter" idx="12"/>
          </p:nvPr>
        </p:nvSpPr>
        <p:spPr>
          <a:noFill/>
        </p:spPr>
        <p:txBody>
          <a:bodyPr/>
          <a:lstStyle/>
          <a:p>
            <a:fld id="{C0E72449-6543-409E-9499-8EE141CCC998}" type="slidenum">
              <a:rPr lang="en-US" smtClean="0">
                <a:solidFill>
                  <a:prstClr val="black">
                    <a:tint val="75000"/>
                  </a:prstClr>
                </a:solidFill>
                <a:latin typeface="Arial" charset="0"/>
              </a:rPr>
              <a:pPr/>
              <a:t>6</a:t>
            </a:fld>
            <a:endParaRPr lang="en-US" smtClean="0">
              <a:solidFill>
                <a:prstClr val="black">
                  <a:tint val="75000"/>
                </a:prstClr>
              </a:solidFill>
              <a:latin typeface="Arial" charset="0"/>
            </a:endParaRPr>
          </a:p>
        </p:txBody>
      </p:sp>
      <p:sp>
        <p:nvSpPr>
          <p:cNvPr id="1028" name="Rectangle 2"/>
          <p:cNvSpPr>
            <a:spLocks noGrp="1" noChangeArrowheads="1"/>
          </p:cNvSpPr>
          <p:nvPr>
            <p:ph type="title" idx="4294967295"/>
          </p:nvPr>
        </p:nvSpPr>
        <p:spPr>
          <a:xfrm>
            <a:off x="507999" y="274638"/>
            <a:ext cx="11535833" cy="1401762"/>
          </a:xfrm>
        </p:spPr>
        <p:txBody>
          <a:bodyPr>
            <a:normAutofit/>
          </a:bodyPr>
          <a:lstStyle/>
          <a:p>
            <a:pPr algn="ctr" eaLnBrk="1" hangingPunct="1"/>
            <a:r>
              <a:rPr lang="en-US" u="sng" dirty="0" smtClean="0"/>
              <a:t>Improving Selection</a:t>
            </a:r>
            <a:br>
              <a:rPr lang="en-US" u="sng" dirty="0" smtClean="0"/>
            </a:br>
            <a:r>
              <a:rPr lang="en-US" dirty="0" smtClean="0"/>
              <a:t>What is environmental project selection most like?</a:t>
            </a:r>
          </a:p>
        </p:txBody>
      </p:sp>
      <p:sp>
        <p:nvSpPr>
          <p:cNvPr id="394243" name="Rectangle 3"/>
          <p:cNvSpPr>
            <a:spLocks noGrp="1" noChangeArrowheads="1"/>
          </p:cNvSpPr>
          <p:nvPr>
            <p:ph type="body" idx="4294967295"/>
          </p:nvPr>
        </p:nvSpPr>
        <p:spPr>
          <a:xfrm>
            <a:off x="931332" y="1905000"/>
            <a:ext cx="11260667" cy="4724400"/>
          </a:xfrm>
        </p:spPr>
        <p:txBody>
          <a:bodyPr>
            <a:normAutofit/>
          </a:bodyPr>
          <a:lstStyle/>
          <a:p>
            <a:pPr marL="609600" indent="-609600" eaLnBrk="1" hangingPunct="1">
              <a:lnSpc>
                <a:spcPct val="90000"/>
              </a:lnSpc>
              <a:buClr>
                <a:schemeClr val="tx1"/>
              </a:buClr>
              <a:buFontTx/>
              <a:buAutoNum type="alphaUcPeriod"/>
            </a:pPr>
            <a:r>
              <a:rPr lang="en-US" sz="3600" b="1" dirty="0" smtClean="0"/>
              <a:t>Buying wine?</a:t>
            </a:r>
          </a:p>
          <a:p>
            <a:pPr marL="738188" lvl="1" indent="-14288" eaLnBrk="1" hangingPunct="1">
              <a:lnSpc>
                <a:spcPct val="90000"/>
              </a:lnSpc>
              <a:buFontTx/>
              <a:buNone/>
            </a:pPr>
            <a:r>
              <a:rPr lang="en-US" dirty="0" smtClean="0"/>
              <a:t>(Improvements in benefits can cost </a:t>
            </a:r>
            <a:r>
              <a:rPr lang="en-US" i="1" dirty="0" smtClean="0"/>
              <a:t>lots </a:t>
            </a:r>
            <a:r>
              <a:rPr lang="en-US" dirty="0" smtClean="0"/>
              <a:t>more money)</a:t>
            </a:r>
          </a:p>
          <a:p>
            <a:pPr marL="609600" indent="-609600" eaLnBrk="1" hangingPunct="1">
              <a:lnSpc>
                <a:spcPct val="90000"/>
              </a:lnSpc>
              <a:buClr>
                <a:schemeClr val="tx1"/>
              </a:buClr>
              <a:buFontTx/>
              <a:buAutoNum type="alphaUcPeriod"/>
            </a:pPr>
            <a:endParaRPr lang="en-US" sz="2800" dirty="0" smtClean="0"/>
          </a:p>
          <a:p>
            <a:pPr marL="609600" indent="-609600" eaLnBrk="1" hangingPunct="1">
              <a:lnSpc>
                <a:spcPct val="90000"/>
              </a:lnSpc>
              <a:buClr>
                <a:schemeClr val="tx1"/>
              </a:buClr>
              <a:buFontTx/>
              <a:buAutoNum type="alphaUcPeriod"/>
            </a:pPr>
            <a:r>
              <a:rPr lang="en-US" sz="3600" b="1" dirty="0" smtClean="0"/>
              <a:t>Buying beer?</a:t>
            </a:r>
          </a:p>
          <a:p>
            <a:pPr marL="609600" indent="-609600" eaLnBrk="1" hangingPunct="1">
              <a:lnSpc>
                <a:spcPct val="90000"/>
              </a:lnSpc>
              <a:buClr>
                <a:schemeClr val="tx1"/>
              </a:buClr>
              <a:buFontTx/>
              <a:buNone/>
            </a:pPr>
            <a:r>
              <a:rPr lang="en-US" sz="2800" dirty="0" smtClean="0"/>
              <a:t>	(Improvements in benefits costs a </a:t>
            </a:r>
            <a:r>
              <a:rPr lang="en-US" sz="2800" i="1" dirty="0" smtClean="0"/>
              <a:t>little </a:t>
            </a:r>
            <a:r>
              <a:rPr lang="en-US" sz="2800" dirty="0" smtClean="0"/>
              <a:t>more money)</a:t>
            </a:r>
          </a:p>
          <a:p>
            <a:pPr marL="609600" indent="-609600" eaLnBrk="1" hangingPunct="1">
              <a:lnSpc>
                <a:spcPct val="90000"/>
              </a:lnSpc>
              <a:buClr>
                <a:schemeClr val="tx1"/>
              </a:buClr>
              <a:buFontTx/>
              <a:buNone/>
            </a:pPr>
            <a:endParaRPr lang="en-US" sz="2800" dirty="0" smtClean="0"/>
          </a:p>
          <a:p>
            <a:pPr marL="609600" indent="-609600" eaLnBrk="1" hangingPunct="1">
              <a:lnSpc>
                <a:spcPct val="90000"/>
              </a:lnSpc>
              <a:buClr>
                <a:schemeClr val="tx1"/>
              </a:buClr>
              <a:buFontTx/>
              <a:buAutoNum type="alphaUcPeriod" startAt="3"/>
            </a:pPr>
            <a:r>
              <a:rPr lang="en-US" sz="3600" b="1" dirty="0" smtClean="0"/>
              <a:t>Finding true love?</a:t>
            </a:r>
          </a:p>
          <a:p>
            <a:pPr marL="609600" indent="-609600" eaLnBrk="1" hangingPunct="1">
              <a:lnSpc>
                <a:spcPct val="90000"/>
              </a:lnSpc>
              <a:buClr>
                <a:schemeClr val="tx1"/>
              </a:buClr>
              <a:buFontTx/>
              <a:buNone/>
            </a:pPr>
            <a:r>
              <a:rPr lang="en-US" sz="2800" dirty="0" smtClean="0"/>
              <a:t>	(Improvements in benefits are </a:t>
            </a:r>
            <a:r>
              <a:rPr lang="en-US" sz="2800" i="1" dirty="0" smtClean="0"/>
              <a:t>free</a:t>
            </a:r>
            <a:r>
              <a:rPr lang="en-US" sz="2800" dirty="0" smtClean="0"/>
              <a:t>)</a:t>
            </a:r>
          </a:p>
        </p:txBody>
      </p:sp>
      <mc:AlternateContent xmlns:mc="http://schemas.openxmlformats.org/markup-compatibility/2006" xmlns:p14="http://schemas.microsoft.com/office/powerpoint/2010/main">
        <mc:Choice Requires="p14">
          <p:contentPart p14:bwMode="auto" r:id="rId3">
            <p14:nvContentPartPr>
              <p14:cNvPr id="1026" name="Ink 4"/>
              <p14:cNvContentPartPr>
                <a14:cpLocks xmlns:a14="http://schemas.microsoft.com/office/drawing/2010/main" noRot="1" noChangeAspect="1" noEditPoints="1" noChangeArrowheads="1" noChangeShapeType="1"/>
              </p14:cNvContentPartPr>
              <p14:nvPr/>
            </p14:nvContentPartPr>
            <p14:xfrm>
              <a:off x="120950567" y="17473613"/>
              <a:ext cx="0" cy="0"/>
            </p14:xfrm>
          </p:contentPart>
        </mc:Choice>
        <mc:Fallback xmlns="">
          <p:pic>
            <p:nvPicPr>
              <p:cNvPr id="1026" name="Ink 4"/>
              <p:cNvPicPr>
                <a:picLocks noRot="1" noChangeAspect="1" noEditPoints="1" noChangeArrowheads="1" noChangeShapeType="1"/>
              </p:cNvPicPr>
              <p:nvPr/>
            </p:nvPicPr>
            <p:blipFill>
              <a:blip r:embed="rId4"/>
              <a:stretch>
                <a:fillRect/>
              </a:stretch>
            </p:blipFill>
            <p:spPr>
              <a:xfrm>
                <a:off x="90712925" y="17473613"/>
                <a:ext cx="0" cy="0"/>
              </a:xfrm>
              <a:prstGeom prst="rect">
                <a:avLst/>
              </a:prstGeom>
            </p:spPr>
          </p:pic>
        </mc:Fallback>
      </mc:AlternateContent>
    </p:spTree>
    <p:extLst>
      <p:ext uri="{BB962C8B-B14F-4D97-AF65-F5344CB8AC3E}">
        <p14:creationId xmlns:p14="http://schemas.microsoft.com/office/powerpoint/2010/main" val="1682636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94243">
                                            <p:txEl>
                                              <p:pRg st="0" end="0"/>
                                            </p:txEl>
                                          </p:spTgt>
                                        </p:tgtEl>
                                        <p:attrNameLst>
                                          <p:attrName>style.visibility</p:attrName>
                                        </p:attrNameLst>
                                      </p:cBhvr>
                                      <p:to>
                                        <p:strVal val="visible"/>
                                      </p:to>
                                    </p:set>
                                    <p:anim calcmode="lin" valueType="num">
                                      <p:cBhvr additive="base">
                                        <p:cTn id="7" dur="500" fill="hold"/>
                                        <p:tgtEl>
                                          <p:spTgt spid="39424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942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94243">
                                            <p:txEl>
                                              <p:pRg st="1" end="1"/>
                                            </p:txEl>
                                          </p:spTgt>
                                        </p:tgtEl>
                                        <p:attrNameLst>
                                          <p:attrName>style.visibility</p:attrName>
                                        </p:attrNameLst>
                                      </p:cBhvr>
                                      <p:to>
                                        <p:strVal val="visible"/>
                                      </p:to>
                                    </p:set>
                                    <p:anim calcmode="lin" valueType="num">
                                      <p:cBhvr additive="base">
                                        <p:cTn id="13" dur="500" fill="hold"/>
                                        <p:tgtEl>
                                          <p:spTgt spid="39424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9424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94243">
                                            <p:txEl>
                                              <p:pRg st="3" end="3"/>
                                            </p:txEl>
                                          </p:spTgt>
                                        </p:tgtEl>
                                        <p:attrNameLst>
                                          <p:attrName>style.visibility</p:attrName>
                                        </p:attrNameLst>
                                      </p:cBhvr>
                                      <p:to>
                                        <p:strVal val="visible"/>
                                      </p:to>
                                    </p:set>
                                    <p:anim calcmode="lin" valueType="num">
                                      <p:cBhvr additive="base">
                                        <p:cTn id="19" dur="500" fill="hold"/>
                                        <p:tgtEl>
                                          <p:spTgt spid="39424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9424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94243">
                                            <p:txEl>
                                              <p:pRg st="4" end="4"/>
                                            </p:txEl>
                                          </p:spTgt>
                                        </p:tgtEl>
                                        <p:attrNameLst>
                                          <p:attrName>style.visibility</p:attrName>
                                        </p:attrNameLst>
                                      </p:cBhvr>
                                      <p:to>
                                        <p:strVal val="visible"/>
                                      </p:to>
                                    </p:set>
                                    <p:anim calcmode="lin" valueType="num">
                                      <p:cBhvr additive="base">
                                        <p:cTn id="25" dur="500" fill="hold"/>
                                        <p:tgtEl>
                                          <p:spTgt spid="39424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9424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94243">
                                            <p:txEl>
                                              <p:pRg st="6" end="6"/>
                                            </p:txEl>
                                          </p:spTgt>
                                        </p:tgtEl>
                                        <p:attrNameLst>
                                          <p:attrName>style.visibility</p:attrName>
                                        </p:attrNameLst>
                                      </p:cBhvr>
                                      <p:to>
                                        <p:strVal val="visible"/>
                                      </p:to>
                                    </p:set>
                                    <p:anim calcmode="lin" valueType="num">
                                      <p:cBhvr additive="base">
                                        <p:cTn id="31" dur="500" fill="hold"/>
                                        <p:tgtEl>
                                          <p:spTgt spid="39424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9424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94243">
                                            <p:txEl>
                                              <p:pRg st="7" end="7"/>
                                            </p:txEl>
                                          </p:spTgt>
                                        </p:tgtEl>
                                        <p:attrNameLst>
                                          <p:attrName>style.visibility</p:attrName>
                                        </p:attrNameLst>
                                      </p:cBhvr>
                                      <p:to>
                                        <p:strVal val="visible"/>
                                      </p:to>
                                    </p:set>
                                    <p:anim calcmode="lin" valueType="num">
                                      <p:cBhvr additive="base">
                                        <p:cTn id="37" dur="500" fill="hold"/>
                                        <p:tgtEl>
                                          <p:spTgt spid="39424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9424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Slide Number Placeholder 6"/>
          <p:cNvSpPr>
            <a:spLocks noGrp="1"/>
          </p:cNvSpPr>
          <p:nvPr>
            <p:ph type="sldNum" sz="quarter" idx="12"/>
          </p:nvPr>
        </p:nvSpPr>
        <p:spPr>
          <a:noFill/>
        </p:spPr>
        <p:txBody>
          <a:bodyPr/>
          <a:lstStyle/>
          <a:p>
            <a:fld id="{FFC58C84-5557-4162-8E33-57C2FD976F9A}" type="slidenum">
              <a:rPr lang="en-US" smtClean="0">
                <a:solidFill>
                  <a:prstClr val="black">
                    <a:tint val="75000"/>
                  </a:prstClr>
                </a:solidFill>
              </a:rPr>
              <a:pPr/>
              <a:t>7</a:t>
            </a:fld>
            <a:endParaRPr lang="en-US" smtClean="0">
              <a:solidFill>
                <a:prstClr val="black">
                  <a:tint val="75000"/>
                </a:prstClr>
              </a:solidFill>
            </a:endParaRPr>
          </a:p>
        </p:txBody>
      </p:sp>
      <p:sp>
        <p:nvSpPr>
          <p:cNvPr id="50179" name="Rectangle 2"/>
          <p:cNvSpPr>
            <a:spLocks noGrp="1" noChangeArrowheads="1"/>
          </p:cNvSpPr>
          <p:nvPr>
            <p:ph type="title" idx="4294967295"/>
          </p:nvPr>
        </p:nvSpPr>
        <p:spPr>
          <a:xfrm>
            <a:off x="2709332" y="95250"/>
            <a:ext cx="7806267" cy="1047750"/>
          </a:xfrm>
        </p:spPr>
        <p:txBody>
          <a:bodyPr>
            <a:noAutofit/>
          </a:bodyPr>
          <a:lstStyle/>
          <a:p>
            <a:pPr algn="ctr"/>
            <a:r>
              <a:rPr lang="en-US" u="sng" dirty="0">
                <a:latin typeface="+mn-lt"/>
              </a:rPr>
              <a:t>Improving Selection</a:t>
            </a:r>
            <a:endParaRPr lang="en-US" dirty="0" smtClean="0">
              <a:latin typeface="+mn-lt"/>
            </a:endParaRPr>
          </a:p>
        </p:txBody>
      </p:sp>
      <p:sp>
        <p:nvSpPr>
          <p:cNvPr id="470019" name="Rectangle 3"/>
          <p:cNvSpPr>
            <a:spLocks noGrp="1" noChangeArrowheads="1"/>
          </p:cNvSpPr>
          <p:nvPr>
            <p:ph type="body" sz="half" idx="4294967295"/>
          </p:nvPr>
        </p:nvSpPr>
        <p:spPr>
          <a:xfrm>
            <a:off x="486832" y="1545168"/>
            <a:ext cx="5376335" cy="5084232"/>
          </a:xfrm>
        </p:spPr>
        <p:txBody>
          <a:bodyPr>
            <a:noAutofit/>
          </a:bodyPr>
          <a:lstStyle/>
          <a:p>
            <a:pPr marL="0" indent="0" algn="ctr" eaLnBrk="1" hangingPunct="1">
              <a:lnSpc>
                <a:spcPct val="90000"/>
              </a:lnSpc>
              <a:buFontTx/>
              <a:buNone/>
            </a:pPr>
            <a:r>
              <a:rPr lang="en-US" sz="3200" u="sng" dirty="0" smtClean="0"/>
              <a:t>Last Great Places </a:t>
            </a:r>
          </a:p>
          <a:p>
            <a:pPr marL="0" indent="0" algn="ctr" eaLnBrk="1" hangingPunct="1">
              <a:lnSpc>
                <a:spcPct val="90000"/>
              </a:lnSpc>
              <a:buFontTx/>
              <a:buNone/>
            </a:pPr>
            <a:r>
              <a:rPr lang="en-US" sz="2400" u="sng" dirty="0" smtClean="0"/>
              <a:t>(Benefit Targeting)</a:t>
            </a:r>
            <a:endParaRPr lang="en-US" sz="3200" u="sng" dirty="0" smtClean="0"/>
          </a:p>
          <a:p>
            <a:pPr>
              <a:lnSpc>
                <a:spcPct val="90000"/>
              </a:lnSpc>
            </a:pPr>
            <a:endParaRPr lang="en-US" sz="2400" dirty="0" smtClean="0"/>
          </a:p>
          <a:p>
            <a:pPr>
              <a:lnSpc>
                <a:spcPct val="90000"/>
              </a:lnSpc>
            </a:pPr>
            <a:r>
              <a:rPr lang="en-US" sz="2400" dirty="0" smtClean="0"/>
              <a:t>Invests in highest ranked projects until the budget is expended.</a:t>
            </a:r>
          </a:p>
          <a:p>
            <a:pPr marL="228600" indent="-228600" eaLnBrk="1" hangingPunct="1">
              <a:lnSpc>
                <a:spcPct val="90000"/>
              </a:lnSpc>
            </a:pPr>
            <a:endParaRPr lang="en-US" sz="2400" dirty="0" smtClean="0"/>
          </a:p>
          <a:p>
            <a:pPr marL="228600" indent="-228600" eaLnBrk="1" hangingPunct="1">
              <a:lnSpc>
                <a:spcPct val="90000"/>
              </a:lnSpc>
            </a:pPr>
            <a:r>
              <a:rPr lang="en-US" sz="2400" dirty="0" smtClean="0"/>
              <a:t>Optimal, </a:t>
            </a:r>
            <a:r>
              <a:rPr lang="en-US" sz="2400" i="1" dirty="0" smtClean="0"/>
              <a:t>only</a:t>
            </a:r>
            <a:r>
              <a:rPr lang="en-US" sz="2400" dirty="0" smtClean="0"/>
              <a:t> if all costs are</a:t>
            </a:r>
            <a:r>
              <a:rPr lang="en-US" sz="2400" b="1" dirty="0" smtClean="0"/>
              <a:t> equal.</a:t>
            </a:r>
          </a:p>
          <a:p>
            <a:pPr marL="228600" indent="-228600" eaLnBrk="1" hangingPunct="1">
              <a:lnSpc>
                <a:spcPct val="90000"/>
              </a:lnSpc>
            </a:pPr>
            <a:endParaRPr lang="en-US" sz="2400" b="1" dirty="0"/>
          </a:p>
          <a:p>
            <a:pPr marL="228600" indent="-228600" eaLnBrk="1" hangingPunct="1">
              <a:lnSpc>
                <a:spcPct val="90000"/>
              </a:lnSpc>
            </a:pPr>
            <a:r>
              <a:rPr lang="en-US" sz="2400" dirty="0" smtClean="0"/>
              <a:t>Large efficiency problems if there are high quality substitutes at a lower price.</a:t>
            </a:r>
          </a:p>
        </p:txBody>
      </p:sp>
      <p:sp>
        <p:nvSpPr>
          <p:cNvPr id="470020" name="Rectangle 4"/>
          <p:cNvSpPr>
            <a:spLocks noGrp="1" noChangeArrowheads="1"/>
          </p:cNvSpPr>
          <p:nvPr>
            <p:ph type="body" sz="half" idx="4294967295"/>
          </p:nvPr>
        </p:nvSpPr>
        <p:spPr>
          <a:xfrm>
            <a:off x="6286501" y="1502833"/>
            <a:ext cx="5693832" cy="5024967"/>
          </a:xfrm>
        </p:spPr>
        <p:txBody>
          <a:bodyPr>
            <a:normAutofit/>
          </a:bodyPr>
          <a:lstStyle/>
          <a:p>
            <a:pPr marL="0" indent="0" algn="ctr" eaLnBrk="1" hangingPunct="1">
              <a:buFontTx/>
              <a:buNone/>
            </a:pPr>
            <a:r>
              <a:rPr lang="en-US" u="sng" dirty="0" smtClean="0"/>
              <a:t>Best On-the-Ground</a:t>
            </a:r>
          </a:p>
          <a:p>
            <a:pPr algn="ctr" eaLnBrk="1" hangingPunct="1">
              <a:buFontTx/>
              <a:buNone/>
            </a:pPr>
            <a:r>
              <a:rPr lang="en-US" sz="2400" u="sng" dirty="0" smtClean="0"/>
              <a:t>(Optimization)</a:t>
            </a:r>
          </a:p>
          <a:p>
            <a:pPr marL="228600" indent="-228600"/>
            <a:endParaRPr lang="en-US" sz="2400" dirty="0" smtClean="0"/>
          </a:p>
          <a:p>
            <a:pPr marL="228600" indent="-228600"/>
            <a:r>
              <a:rPr lang="en-US" sz="2400" dirty="0" smtClean="0"/>
              <a:t>Maximizes </a:t>
            </a:r>
            <a:r>
              <a:rPr lang="en-US" sz="2400" b="1" i="1" dirty="0" smtClean="0"/>
              <a:t>aggregate </a:t>
            </a:r>
            <a:r>
              <a:rPr lang="en-US" sz="2400" dirty="0"/>
              <a:t>c</a:t>
            </a:r>
            <a:r>
              <a:rPr lang="en-US" sz="2400" dirty="0" smtClean="0"/>
              <a:t>onservation benefits given budget constraint</a:t>
            </a:r>
          </a:p>
          <a:p>
            <a:pPr marL="228600" indent="-228600" eaLnBrk="1" hangingPunct="1">
              <a:buFont typeface="+mj-lt"/>
              <a:buAutoNum type="arabicPeriod"/>
            </a:pPr>
            <a:endParaRPr lang="en-US" sz="2400" dirty="0" smtClean="0"/>
          </a:p>
          <a:p>
            <a:pPr marL="228600" indent="-228600" eaLnBrk="1" hangingPunct="1"/>
            <a:r>
              <a:rPr lang="en-US" sz="2400" dirty="0" smtClean="0"/>
              <a:t>Invests in “Best Buys” that provide high quality at a lower price.  </a:t>
            </a:r>
          </a:p>
          <a:p>
            <a:pPr marL="228600" indent="-228600" eaLnBrk="1" hangingPunct="1"/>
            <a:endParaRPr lang="en-US" sz="2400" dirty="0"/>
          </a:p>
          <a:p>
            <a:pPr marL="228600" indent="-228600" eaLnBrk="1" hangingPunct="1"/>
            <a:r>
              <a:rPr lang="en-US" sz="2400" dirty="0" smtClean="0"/>
              <a:t>Excellent for environmental services</a:t>
            </a:r>
          </a:p>
        </p:txBody>
      </p:sp>
      <p:cxnSp>
        <p:nvCxnSpPr>
          <p:cNvPr id="3" name="Straight Connector 2"/>
          <p:cNvCxnSpPr/>
          <p:nvPr/>
        </p:nvCxnSpPr>
        <p:spPr>
          <a:xfrm>
            <a:off x="5969000" y="1460500"/>
            <a:ext cx="25400" cy="4849960"/>
          </a:xfrm>
          <a:prstGeom prst="line">
            <a:avLst/>
          </a:prstGeom>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292775445"/>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6"/>
          <p:cNvSpPr>
            <a:spLocks noGrp="1"/>
          </p:cNvSpPr>
          <p:nvPr>
            <p:ph type="sldNum" sz="quarter" idx="12"/>
          </p:nvPr>
        </p:nvSpPr>
        <p:spPr>
          <a:noFill/>
        </p:spPr>
        <p:txBody>
          <a:bodyPr/>
          <a:lstStyle/>
          <a:p>
            <a:fld id="{F6DF1F4D-0AAC-4E8F-81C1-33E293739CF6}" type="slidenum">
              <a:rPr lang="en-US" smtClean="0">
                <a:solidFill>
                  <a:prstClr val="black">
                    <a:tint val="75000"/>
                  </a:prstClr>
                </a:solidFill>
                <a:latin typeface="Calibri Light"/>
              </a:rPr>
              <a:pPr/>
              <a:t>8</a:t>
            </a:fld>
            <a:endParaRPr lang="en-US" smtClean="0">
              <a:solidFill>
                <a:prstClr val="black">
                  <a:tint val="75000"/>
                </a:prstClr>
              </a:solidFill>
              <a:latin typeface="Calibri Light"/>
            </a:endParaRPr>
          </a:p>
        </p:txBody>
      </p:sp>
      <p:sp>
        <p:nvSpPr>
          <p:cNvPr id="57347" name="Rectangle 2"/>
          <p:cNvSpPr>
            <a:spLocks noGrp="1" noChangeArrowheads="1"/>
          </p:cNvSpPr>
          <p:nvPr>
            <p:ph type="title"/>
          </p:nvPr>
        </p:nvSpPr>
        <p:spPr>
          <a:xfrm>
            <a:off x="3958167" y="274638"/>
            <a:ext cx="7624233" cy="1143000"/>
          </a:xfrm>
        </p:spPr>
        <p:txBody>
          <a:bodyPr>
            <a:noAutofit/>
          </a:bodyPr>
          <a:lstStyle/>
          <a:p>
            <a:pPr algn="ctr"/>
            <a:r>
              <a:rPr lang="en-US" u="sng" dirty="0"/>
              <a:t>Improving </a:t>
            </a:r>
            <a:r>
              <a:rPr lang="en-US" u="sng" dirty="0" smtClean="0"/>
              <a:t>Selection</a:t>
            </a:r>
            <a:endParaRPr lang="en-US" dirty="0" smtClean="0"/>
          </a:p>
        </p:txBody>
      </p:sp>
      <p:sp>
        <p:nvSpPr>
          <p:cNvPr id="57349" name="Rectangle 4"/>
          <p:cNvSpPr>
            <a:spLocks noGrp="1" noChangeArrowheads="1"/>
          </p:cNvSpPr>
          <p:nvPr>
            <p:ph type="body" sz="half" idx="2"/>
          </p:nvPr>
        </p:nvSpPr>
        <p:spPr>
          <a:xfrm>
            <a:off x="4021667" y="1524000"/>
            <a:ext cx="7967133" cy="3386667"/>
          </a:xfrm>
        </p:spPr>
        <p:txBody>
          <a:bodyPr>
            <a:normAutofit/>
          </a:bodyPr>
          <a:lstStyle/>
          <a:p>
            <a:pPr marL="0" indent="0" eaLnBrk="1" hangingPunct="1">
              <a:lnSpc>
                <a:spcPct val="80000"/>
              </a:lnSpc>
              <a:buNone/>
            </a:pPr>
            <a:r>
              <a:rPr lang="en-US" sz="2400" dirty="0" smtClean="0">
                <a:latin typeface="+mj-lt"/>
              </a:rPr>
              <a:t>If the State of Delaware had used optimization with its market it could have protected an additional 12,000 acres (worth $25-40 million).</a:t>
            </a:r>
          </a:p>
          <a:p>
            <a:pPr eaLnBrk="1" hangingPunct="1">
              <a:lnSpc>
                <a:spcPct val="80000"/>
              </a:lnSpc>
            </a:pPr>
            <a:endParaRPr lang="en-US" sz="2400" dirty="0">
              <a:latin typeface="+mj-lt"/>
            </a:endParaRPr>
          </a:p>
          <a:p>
            <a:pPr marL="0" lvl="1" indent="0">
              <a:lnSpc>
                <a:spcPct val="80000"/>
              </a:lnSpc>
              <a:buNone/>
              <a:tabLst>
                <a:tab pos="3200400" algn="l"/>
              </a:tabLst>
            </a:pPr>
            <a:r>
              <a:rPr lang="en-US" sz="2400" dirty="0" smtClean="0">
                <a:latin typeface="+mj-lt"/>
              </a:rPr>
              <a:t>Benefit Targeting:	42,852 acres</a:t>
            </a:r>
          </a:p>
          <a:p>
            <a:pPr marL="0" lvl="1" indent="0">
              <a:lnSpc>
                <a:spcPct val="80000"/>
              </a:lnSpc>
              <a:buNone/>
              <a:tabLst>
                <a:tab pos="3200400" algn="l"/>
              </a:tabLst>
            </a:pPr>
            <a:r>
              <a:rPr lang="en-US" sz="2400" dirty="0" smtClean="0">
                <a:latin typeface="+mj-lt"/>
              </a:rPr>
              <a:t>Market: 	67,834 acres</a:t>
            </a:r>
          </a:p>
          <a:p>
            <a:pPr marL="0" lvl="1" indent="0">
              <a:lnSpc>
                <a:spcPct val="80000"/>
              </a:lnSpc>
              <a:buNone/>
              <a:tabLst>
                <a:tab pos="3200400" algn="l"/>
              </a:tabLst>
            </a:pPr>
            <a:r>
              <a:rPr lang="en-US" sz="2400" dirty="0" smtClean="0">
                <a:latin typeface="+mj-lt"/>
              </a:rPr>
              <a:t>Market + Optimization:	79,178 acres</a:t>
            </a:r>
          </a:p>
          <a:p>
            <a:pPr marL="0" lvl="1" indent="0">
              <a:lnSpc>
                <a:spcPct val="80000"/>
              </a:lnSpc>
              <a:buNone/>
              <a:tabLst>
                <a:tab pos="3200400" algn="l"/>
              </a:tabLst>
            </a:pPr>
            <a:endParaRPr lang="en-US" sz="2400" dirty="0">
              <a:latin typeface="+mj-lt"/>
            </a:endParaRPr>
          </a:p>
          <a:p>
            <a:pPr marL="404813" lvl="1" indent="-404813">
              <a:lnSpc>
                <a:spcPct val="80000"/>
              </a:lnSpc>
              <a:buNone/>
              <a:tabLst>
                <a:tab pos="3200400" algn="l"/>
              </a:tabLst>
            </a:pPr>
            <a:r>
              <a:rPr lang="en-US" sz="2400" i="1" dirty="0" smtClean="0">
                <a:latin typeface="+mj-lt"/>
              </a:rPr>
              <a:t>… 36,000+ acres of high quality agricultural land preserved</a:t>
            </a:r>
          </a:p>
        </p:txBody>
      </p:sp>
      <p:pic>
        <p:nvPicPr>
          <p:cNvPr id="6" name="Picture 3" descr="The image “http://www.udel.edu/FREC/LEAD/hay.JPG” cannot be displayed, because it contains errors."/>
          <p:cNvPicPr>
            <a:picLocks noChangeAspect="1" noChangeArrowheads="1"/>
          </p:cNvPicPr>
          <p:nvPr/>
        </p:nvPicPr>
        <p:blipFill>
          <a:blip r:embed="rId3" cstate="print"/>
          <a:srcRect/>
          <a:stretch>
            <a:fillRect/>
          </a:stretch>
        </p:blipFill>
        <p:spPr bwMode="auto">
          <a:xfrm>
            <a:off x="7924800" y="5027579"/>
            <a:ext cx="4064000" cy="1686128"/>
          </a:xfrm>
          <a:prstGeom prst="rect">
            <a:avLst/>
          </a:prstGeom>
          <a:noFill/>
          <a:ln w="9525">
            <a:noFill/>
            <a:miter lim="800000"/>
            <a:headEnd/>
            <a:tailEnd/>
          </a:ln>
        </p:spPr>
      </p:pic>
      <p:sp>
        <p:nvSpPr>
          <p:cNvPr id="2" name="Rectangle 1"/>
          <p:cNvSpPr/>
          <p:nvPr/>
        </p:nvSpPr>
        <p:spPr>
          <a:xfrm>
            <a:off x="5486401" y="6178177"/>
            <a:ext cx="2235200" cy="544765"/>
          </a:xfrm>
          <a:prstGeom prst="rect">
            <a:avLst/>
          </a:prstGeom>
        </p:spPr>
        <p:txBody>
          <a:bodyPr wrap="square">
            <a:spAutoFit/>
          </a:bodyPr>
          <a:lstStyle/>
          <a:p>
            <a:pPr>
              <a:lnSpc>
                <a:spcPct val="80000"/>
              </a:lnSpc>
            </a:pPr>
            <a:r>
              <a:rPr lang="en-US" dirty="0">
                <a:solidFill>
                  <a:prstClr val="black"/>
                </a:solidFill>
                <a:latin typeface="Calibri Light"/>
              </a:rPr>
              <a:t>Source: Messer and Allen (2010)</a:t>
            </a:r>
          </a:p>
        </p:txBody>
      </p:sp>
      <p:pic>
        <p:nvPicPr>
          <p:cNvPr id="9" name="Object 6" descr="npo000006"/>
          <p:cNvPicPr>
            <a:picLocks noChangeAspect="1" noChangeArrowheads="1"/>
          </p:cNvPicPr>
          <p:nvPr/>
        </p:nvPicPr>
        <p:blipFill rotWithShape="1">
          <a:blip r:embed="rId4" cstate="print"/>
          <a:srcRect l="38517"/>
          <a:stretch/>
        </p:blipFill>
        <p:spPr>
          <a:xfrm>
            <a:off x="304800" y="275549"/>
            <a:ext cx="3581400" cy="6438158"/>
          </a:xfrm>
          <a:prstGeom prst="rect">
            <a:avLst/>
          </a:prstGeom>
        </p:spPr>
      </p:pic>
    </p:spTree>
    <p:extLst>
      <p:ext uri="{BB962C8B-B14F-4D97-AF65-F5344CB8AC3E}">
        <p14:creationId xmlns:p14="http://schemas.microsoft.com/office/powerpoint/2010/main" val="26947833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1C4352E0-CF7B-47AE-812C-5CC483DB13D3}" type="slidenum">
              <a:rPr lang="en-US">
                <a:solidFill>
                  <a:prstClr val="black">
                    <a:tint val="75000"/>
                  </a:prstClr>
                </a:solidFill>
              </a:rPr>
              <a:pPr/>
              <a:t>9</a:t>
            </a:fld>
            <a:endParaRPr lang="en-US">
              <a:solidFill>
                <a:prstClr val="black">
                  <a:tint val="75000"/>
                </a:prstClr>
              </a:solidFill>
            </a:endParaRPr>
          </a:p>
        </p:txBody>
      </p:sp>
      <p:sp>
        <p:nvSpPr>
          <p:cNvPr id="489474" name="Rectangle 2"/>
          <p:cNvSpPr>
            <a:spLocks noGrp="1" noChangeArrowheads="1"/>
          </p:cNvSpPr>
          <p:nvPr>
            <p:ph type="title" idx="4294967295"/>
          </p:nvPr>
        </p:nvSpPr>
        <p:spPr>
          <a:xfrm>
            <a:off x="0" y="111125"/>
            <a:ext cx="12192000" cy="774700"/>
          </a:xfrm>
        </p:spPr>
        <p:txBody>
          <a:bodyPr/>
          <a:lstStyle/>
          <a:p>
            <a:pPr algn="ctr"/>
            <a:r>
              <a:rPr lang="en-US" dirty="0"/>
              <a:t>Lorenz Curve Analysis</a:t>
            </a:r>
          </a:p>
        </p:txBody>
      </p:sp>
      <p:graphicFrame>
        <p:nvGraphicFramePr>
          <p:cNvPr id="5" name="Object 2"/>
          <p:cNvGraphicFramePr>
            <a:graphicFrameLocks noGrp="1" noChangeAspect="1"/>
          </p:cNvGraphicFramePr>
          <p:nvPr>
            <p:ph idx="4294967295"/>
            <p:extLst/>
          </p:nvPr>
        </p:nvGraphicFramePr>
        <p:xfrm>
          <a:off x="877358" y="910167"/>
          <a:ext cx="12075606" cy="574780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74266091"/>
      </p:ext>
    </p:extLst>
  </p:cSld>
  <p:clrMapOvr>
    <a:masterClrMapping/>
  </p:clrMapOvr>
  <p:timing>
    <p:tnLst>
      <p:par>
        <p:cTn id="1" dur="indefinite" restart="never" nodeType="tmRoot"/>
      </p:par>
    </p:tnLst>
  </p:timing>
</p:sld>
</file>

<file path=ppt/theme/theme1.xml><?xml version="1.0" encoding="utf-8"?>
<a:theme xmlns:a="http://schemas.openxmlformats.org/drawingml/2006/main" name="Theme3">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PEC Final" id="{6D5C0D4E-686E-4FF2-836B-47B1FA62D1BC}" vid="{F622C1B2-A808-4B52-819C-88E430BA9EC0}"/>
    </a:ext>
  </a:extLst>
</a:theme>
</file>

<file path=ppt/theme/theme2.xml><?xml version="1.0" encoding="utf-8"?>
<a:theme xmlns:a="http://schemas.openxmlformats.org/drawingml/2006/main" name="1_Theme3">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PEC Final" id="{6D5C0D4E-686E-4FF2-836B-47B1FA62D1BC}" vid="{F622C1B2-A808-4B52-819C-88E430BA9EC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926</Words>
  <Application>Microsoft Office PowerPoint</Application>
  <PresentationFormat>Widescreen</PresentationFormat>
  <Paragraphs>211</Paragraphs>
  <Slides>27</Slides>
  <Notes>9</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2</vt:i4>
      </vt:variant>
      <vt:variant>
        <vt:lpstr>Slide Titles</vt:lpstr>
      </vt:variant>
      <vt:variant>
        <vt:i4>27</vt:i4>
      </vt:variant>
    </vt:vector>
  </HeadingPairs>
  <TitlesOfParts>
    <vt:vector size="38" baseType="lpstr">
      <vt:lpstr>Arial</vt:lpstr>
      <vt:lpstr>Calibri</vt:lpstr>
      <vt:lpstr>Calibri Light</vt:lpstr>
      <vt:lpstr>Cambria</vt:lpstr>
      <vt:lpstr>Garamond</vt:lpstr>
      <vt:lpstr>Times New Roman</vt:lpstr>
      <vt:lpstr>Wingdings</vt:lpstr>
      <vt:lpstr>Theme3</vt:lpstr>
      <vt:lpstr>1_Theme3</vt:lpstr>
      <vt:lpstr>Worksheet</vt:lpstr>
      <vt:lpstr>Chart</vt:lpstr>
      <vt:lpstr>APEC 100 Sustainable Development</vt:lpstr>
      <vt:lpstr>Changing Face of Conservation:  Focus on Environmental Services</vt:lpstr>
      <vt:lpstr>Applying Evidence-Based Policy</vt:lpstr>
      <vt:lpstr>The Power of Markets</vt:lpstr>
      <vt:lpstr>Designing the Cost-Effective Conservation Markets</vt:lpstr>
      <vt:lpstr>Improving Selection What is environmental project selection most like?</vt:lpstr>
      <vt:lpstr>Improving Selection</vt:lpstr>
      <vt:lpstr>Improving Selection</vt:lpstr>
      <vt:lpstr>Lorenz Curve Analysis</vt:lpstr>
      <vt:lpstr>Lorenz Curve Analysis</vt:lpstr>
      <vt:lpstr>Lorenz Curve Analysis</vt:lpstr>
      <vt:lpstr>Lorenz Curve Analysis</vt:lpstr>
      <vt:lpstr>DALPF Historical Analysis 1996-2007 (Estimated benefits $25-40 million)</vt:lpstr>
      <vt:lpstr>USDA Forest Legacy Program</vt:lpstr>
      <vt:lpstr>PowerPoint Presentation</vt:lpstr>
      <vt:lpstr>Results</vt:lpstr>
      <vt:lpstr>Application of Optimization in Conservation Settings</vt:lpstr>
      <vt:lpstr>University of Delaware Graduate Student Papers</vt:lpstr>
      <vt:lpstr>What federal agency’s land has the most endangered species?</vt:lpstr>
      <vt:lpstr>Endangered Species on Federal Lands</vt:lpstr>
      <vt:lpstr>Readiness and Environmental Protection Initiative (REPI)</vt:lpstr>
      <vt:lpstr>Baltimore County, Maryland</vt:lpstr>
      <vt:lpstr>Experience of Baltimore County</vt:lpstr>
      <vt:lpstr>Optimization as a Planning Tool</vt:lpstr>
      <vt:lpstr>Application of Optimization in  Conservation Settings</vt:lpstr>
      <vt:lpstr>Endorsements &amp; Obstacles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APEC 100 Sustainable Development</dc:title>
  <dc:creator>Kent Messer</dc:creator>
  <cp:lastModifiedBy>Kent Messer</cp:lastModifiedBy>
  <cp:revision>1</cp:revision>
  <dcterms:created xsi:type="dcterms:W3CDTF">2017-01-03T02:08:05Z</dcterms:created>
  <dcterms:modified xsi:type="dcterms:W3CDTF">2017-01-03T02:08:19Z</dcterms:modified>
</cp:coreProperties>
</file>